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Helvetica Neue"/>
      </a:defRPr>
    </a:lvl1pPr>
    <a:lvl2pPr indent="228600" latinLnBrk="0">
      <a:defRPr sz="1200">
        <a:latin typeface="+mn-lt"/>
        <a:ea typeface="+mn-ea"/>
        <a:cs typeface="+mn-cs"/>
        <a:sym typeface="Helvetica Neue"/>
      </a:defRPr>
    </a:lvl2pPr>
    <a:lvl3pPr indent="457200" latinLnBrk="0">
      <a:defRPr sz="1200">
        <a:latin typeface="+mn-lt"/>
        <a:ea typeface="+mn-ea"/>
        <a:cs typeface="+mn-cs"/>
        <a:sym typeface="Helvetica Neue"/>
      </a:defRPr>
    </a:lvl3pPr>
    <a:lvl4pPr indent="685800" latinLnBrk="0">
      <a:defRPr sz="1200">
        <a:latin typeface="+mn-lt"/>
        <a:ea typeface="+mn-ea"/>
        <a:cs typeface="+mn-cs"/>
        <a:sym typeface="Helvetica Neue"/>
      </a:defRPr>
    </a:lvl4pPr>
    <a:lvl5pPr indent="914400" latinLnBrk="0">
      <a:defRPr sz="1200">
        <a:latin typeface="+mn-lt"/>
        <a:ea typeface="+mn-ea"/>
        <a:cs typeface="+mn-cs"/>
        <a:sym typeface="Helvetica Neue"/>
      </a:defRPr>
    </a:lvl5pPr>
    <a:lvl6pPr indent="1143000" latinLnBrk="0">
      <a:defRPr sz="1200">
        <a:latin typeface="+mn-lt"/>
        <a:ea typeface="+mn-ea"/>
        <a:cs typeface="+mn-cs"/>
        <a:sym typeface="Helvetica Neue"/>
      </a:defRPr>
    </a:lvl6pPr>
    <a:lvl7pPr indent="1371600" latinLnBrk="0">
      <a:defRPr sz="1200">
        <a:latin typeface="+mn-lt"/>
        <a:ea typeface="+mn-ea"/>
        <a:cs typeface="+mn-cs"/>
        <a:sym typeface="Helvetica Neue"/>
      </a:defRPr>
    </a:lvl7pPr>
    <a:lvl8pPr indent="1600200" latinLnBrk="0">
      <a:defRPr sz="1200">
        <a:latin typeface="+mn-lt"/>
        <a:ea typeface="+mn-ea"/>
        <a:cs typeface="+mn-cs"/>
        <a:sym typeface="Helvetica Neue"/>
      </a:defRPr>
    </a:lvl8pPr>
    <a:lvl9pPr indent="1828800" latinLnBrk="0">
      <a:defRPr sz="1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14400" y="1844675"/>
            <a:ext cx="10363200" cy="2041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828800" y="3886200"/>
            <a:ext cx="8534400" cy="2971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gif"/><Relationship Id="rId3" Type="http://schemas.openxmlformats.org/officeDocument/2006/relationships/image" Target="../media/image1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3" Type="http://schemas.openxmlformats.org/officeDocument/2006/relationships/image" Target="../media/image5.g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doi.org/10.1145/37402.37406" TargetMode="External"/><Relationship Id="rId3" Type="http://schemas.openxmlformats.org/officeDocument/2006/relationships/hyperlink" Target="https://kimsneppen.github.io/models/rabbit_fox_snake_plants_v29.html" TargetMode="External"/><Relationship Id="rId4" Type="http://schemas.openxmlformats.org/officeDocument/2006/relationships/hyperlink" Target="https://doi.org/10.1145/349194.349202" TargetMode="External"/><Relationship Id="rId5" Type="http://schemas.openxmlformats.org/officeDocument/2006/relationships/hyperlink" Target="https://extension.arizona.edu/publication/hantavirus-and-disease-prevention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g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kimsneppen.github.io/models/rabbit_fox_snake_plants_v29.html" TargetMode="Externa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g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0"/>
          <p:cNvSpPr txBox="1"/>
          <p:nvPr/>
        </p:nvSpPr>
        <p:spPr>
          <a:xfrm>
            <a:off x="554567" y="567200"/>
            <a:ext cx="7909561" cy="591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3900">
                <a:solidFill>
                  <a:srgbClr val="F8FAFC"/>
                </a:solidFill>
              </a:defRPr>
            </a:lvl1pPr>
          </a:lstStyle>
          <a:p>
            <a:pPr/>
            <a:r>
              <a:t>AGENT-BASED MODEL</a:t>
            </a:r>
          </a:p>
        </p:txBody>
      </p:sp>
      <p:sp>
        <p:nvSpPr>
          <p:cNvPr id="21" name="Straight Connector 2"/>
          <p:cNvSpPr/>
          <p:nvPr/>
        </p:nvSpPr>
        <p:spPr>
          <a:xfrm>
            <a:off x="508847" y="1996538"/>
            <a:ext cx="4267201" cy="1"/>
          </a:xfrm>
          <a:prstGeom prst="line">
            <a:avLst/>
          </a:prstGeom>
          <a:ln w="47625">
            <a:solidFill>
              <a:srgbClr val="14D9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" name="Rectangle: Rounded Corners 4"/>
          <p:cNvSpPr/>
          <p:nvPr/>
        </p:nvSpPr>
        <p:spPr>
          <a:xfrm>
            <a:off x="9909175" y="33940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3" name="Rectangle: Rounded Corners 5"/>
          <p:cNvSpPr/>
          <p:nvPr/>
        </p:nvSpPr>
        <p:spPr>
          <a:xfrm>
            <a:off x="9409289" y="353077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4" name="Rectangle: Rounded Corners 6"/>
          <p:cNvSpPr/>
          <p:nvPr/>
        </p:nvSpPr>
        <p:spPr>
          <a:xfrm>
            <a:off x="9674479" y="316088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" name="Rectangle: Rounded Corners 7"/>
          <p:cNvSpPr/>
          <p:nvPr/>
        </p:nvSpPr>
        <p:spPr>
          <a:xfrm>
            <a:off x="9895116" y="360501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6" name="Rectangle: Rounded Corners 8"/>
          <p:cNvSpPr/>
          <p:nvPr/>
        </p:nvSpPr>
        <p:spPr>
          <a:xfrm>
            <a:off x="9184771" y="3342214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7" name="Rectangle: Rounded Corners 9"/>
          <p:cNvSpPr/>
          <p:nvPr/>
        </p:nvSpPr>
        <p:spPr>
          <a:xfrm>
            <a:off x="10076511" y="3217443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8" name="Rectangle: Rounded Corners 10"/>
          <p:cNvSpPr/>
          <p:nvPr/>
        </p:nvSpPr>
        <p:spPr>
          <a:xfrm>
            <a:off x="9495969" y="3742564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9" name="Rectangle: Rounded Corners 11"/>
          <p:cNvSpPr/>
          <p:nvPr/>
        </p:nvSpPr>
        <p:spPr>
          <a:xfrm>
            <a:off x="9359889" y="304563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0" name="Rectangle: Rounded Corners 12"/>
          <p:cNvSpPr/>
          <p:nvPr/>
        </p:nvSpPr>
        <p:spPr>
          <a:xfrm>
            <a:off x="10265122" y="3539737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1" name="Rectangle: Rounded Corners 13"/>
          <p:cNvSpPr/>
          <p:nvPr/>
        </p:nvSpPr>
        <p:spPr>
          <a:xfrm>
            <a:off x="8983816" y="3567917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2" name="Rectangle: Rounded Corners 14"/>
          <p:cNvSpPr/>
          <p:nvPr/>
        </p:nvSpPr>
        <p:spPr>
          <a:xfrm>
            <a:off x="9965698" y="2952443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3" name="Rectangle: Rounded Corners 15"/>
          <p:cNvSpPr/>
          <p:nvPr/>
        </p:nvSpPr>
        <p:spPr>
          <a:xfrm>
            <a:off x="9885040" y="388971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4" name="Rectangle: Rounded Corners 16"/>
          <p:cNvSpPr/>
          <p:nvPr/>
        </p:nvSpPr>
        <p:spPr>
          <a:xfrm>
            <a:off x="8897666" y="311755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5" name="Rectangle: Rounded Corners 17"/>
          <p:cNvSpPr/>
          <p:nvPr/>
        </p:nvSpPr>
        <p:spPr>
          <a:xfrm>
            <a:off x="10531919" y="326921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6" name="Rectangle: Rounded Corners 18"/>
          <p:cNvSpPr/>
          <p:nvPr/>
        </p:nvSpPr>
        <p:spPr>
          <a:xfrm>
            <a:off x="9089876" y="3896573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7" name="Rectangle: Rounded Corners 19"/>
          <p:cNvSpPr/>
          <p:nvPr/>
        </p:nvSpPr>
        <p:spPr>
          <a:xfrm>
            <a:off x="9513275" y="275321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8" name="Rectangle: Rounded Corners 20"/>
          <p:cNvSpPr/>
          <p:nvPr/>
        </p:nvSpPr>
        <p:spPr>
          <a:xfrm>
            <a:off x="10451973" y="383123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9" name="Rectangle: Rounded Corners 21"/>
          <p:cNvSpPr/>
          <p:nvPr/>
        </p:nvSpPr>
        <p:spPr>
          <a:xfrm>
            <a:off x="8534682" y="342294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0" name="Rectangle: Rounded Corners 22"/>
          <p:cNvSpPr/>
          <p:nvPr/>
        </p:nvSpPr>
        <p:spPr>
          <a:xfrm>
            <a:off x="10464010" y="287154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1" name="Rectangle: Rounded Corners 23"/>
          <p:cNvSpPr/>
          <p:nvPr/>
        </p:nvSpPr>
        <p:spPr>
          <a:xfrm>
            <a:off x="9585842" y="4166198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2" name="Rectangle: Rounded Corners 24"/>
          <p:cNvSpPr/>
          <p:nvPr/>
        </p:nvSpPr>
        <p:spPr>
          <a:xfrm>
            <a:off x="8837621" y="277588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3" name="Rectangle: Rounded Corners 25"/>
          <p:cNvSpPr/>
          <p:nvPr/>
        </p:nvSpPr>
        <p:spPr>
          <a:xfrm>
            <a:off x="10937499" y="350624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4" name="Rectangle: Rounded Corners 26"/>
          <p:cNvSpPr/>
          <p:nvPr/>
        </p:nvSpPr>
        <p:spPr>
          <a:xfrm>
            <a:off x="8528469" y="388928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5" name="Rectangle: Rounded Corners 27"/>
          <p:cNvSpPr/>
          <p:nvPr/>
        </p:nvSpPr>
        <p:spPr>
          <a:xfrm>
            <a:off x="9952201" y="251641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6" name="Rectangle: Rounded Corners 28"/>
          <p:cNvSpPr/>
          <p:nvPr/>
        </p:nvSpPr>
        <p:spPr>
          <a:xfrm>
            <a:off x="10364967" y="420266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7" name="Rectangle: Rounded Corners 29"/>
          <p:cNvSpPr/>
          <p:nvPr/>
        </p:nvSpPr>
        <p:spPr>
          <a:xfrm>
            <a:off x="8209140" y="310049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8" name="Rectangle: Rounded Corners 30"/>
          <p:cNvSpPr/>
          <p:nvPr/>
        </p:nvSpPr>
        <p:spPr>
          <a:xfrm>
            <a:off x="11054240" y="297766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9" name="Rectangle: Rounded Corners 31"/>
          <p:cNvSpPr/>
          <p:nvPr/>
        </p:nvSpPr>
        <p:spPr>
          <a:xfrm>
            <a:off x="9021760" y="434066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0" name="Rectangle: Rounded Corners 32"/>
          <p:cNvSpPr/>
          <p:nvPr/>
        </p:nvSpPr>
        <p:spPr>
          <a:xfrm>
            <a:off x="9084433" y="2397896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1" name="Rectangle: Rounded Corners 33"/>
          <p:cNvSpPr/>
          <p:nvPr/>
        </p:nvSpPr>
        <p:spPr>
          <a:xfrm>
            <a:off x="11149169" y="3902188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2" name="Rectangle: Rounded Corners 34"/>
          <p:cNvSpPr/>
          <p:nvPr/>
        </p:nvSpPr>
        <p:spPr>
          <a:xfrm>
            <a:off x="7947272" y="367878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3" name="Rectangle: Rounded Corners 35"/>
          <p:cNvSpPr/>
          <p:nvPr/>
        </p:nvSpPr>
        <p:spPr>
          <a:xfrm>
            <a:off x="10618861" y="242466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4" name="Rectangle: Rounded Corners 36"/>
          <p:cNvSpPr/>
          <p:nvPr/>
        </p:nvSpPr>
        <p:spPr>
          <a:xfrm>
            <a:off x="9953955" y="456224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5" name="Rectangle: Rounded Corners 37"/>
          <p:cNvSpPr/>
          <p:nvPr/>
        </p:nvSpPr>
        <p:spPr>
          <a:xfrm>
            <a:off x="8140764" y="264788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6" name="Rectangle: Rounded Corners 38"/>
          <p:cNvSpPr/>
          <p:nvPr/>
        </p:nvSpPr>
        <p:spPr>
          <a:xfrm>
            <a:off x="11586733" y="329255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7" name="Rectangle: Rounded Corners 39"/>
          <p:cNvSpPr/>
          <p:nvPr/>
        </p:nvSpPr>
        <p:spPr>
          <a:xfrm>
            <a:off x="8282258" y="433267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8" name="Rectangle: Rounded Corners 40"/>
          <p:cNvSpPr/>
          <p:nvPr/>
        </p:nvSpPr>
        <p:spPr>
          <a:xfrm>
            <a:off x="9655188" y="208224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9" name="Rectangle: Rounded Corners 41"/>
          <p:cNvSpPr/>
          <p:nvPr/>
        </p:nvSpPr>
        <p:spPr>
          <a:xfrm>
            <a:off x="11050854" y="4390416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0" name="Rectangle: Rounded Corners 42"/>
          <p:cNvSpPr/>
          <p:nvPr/>
        </p:nvSpPr>
        <p:spPr>
          <a:xfrm>
            <a:off x="8140764" y="350624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1" name="Rectangle: Rounded Corners 43"/>
          <p:cNvSpPr/>
          <p:nvPr/>
        </p:nvSpPr>
        <p:spPr>
          <a:xfrm>
            <a:off x="11395510" y="254509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2" name="Rectangle: Rounded Corners 44"/>
          <p:cNvSpPr/>
          <p:nvPr/>
        </p:nvSpPr>
        <p:spPr>
          <a:xfrm>
            <a:off x="9236885" y="4809118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3" name="Rectangle: Rounded Corners 45"/>
          <p:cNvSpPr/>
          <p:nvPr/>
        </p:nvSpPr>
        <p:spPr>
          <a:xfrm>
            <a:off x="8421783" y="214844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4" name="Rectangle 46"/>
          <p:cNvSpPr txBox="1"/>
          <p:nvPr/>
        </p:nvSpPr>
        <p:spPr>
          <a:xfrm>
            <a:off x="1474587" y="1395735"/>
            <a:ext cx="5132100" cy="340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b="1" sz="2000">
                <a:solidFill>
                  <a:srgbClr val="00F2A0"/>
                </a:solidFill>
              </a:defRPr>
            </a:pPr>
            <a:r>
              <a:rPr>
                <a:solidFill>
                  <a:srgbClr val="FFFFFF"/>
                </a:solidFill>
              </a:rPr>
              <a:t> From </a:t>
            </a:r>
            <a:r>
              <a:t>LOCAL RULES  </a:t>
            </a:r>
            <a:r>
              <a:rPr>
                <a:solidFill>
                  <a:srgbClr val="FFFFFF"/>
                </a:solidFill>
              </a:rPr>
              <a:t>to </a:t>
            </a:r>
            <a:r>
              <a:rPr>
                <a:solidFill>
                  <a:schemeClr val="accent5"/>
                </a:solidFill>
              </a:rPr>
              <a:t>EMERGENCE</a:t>
            </a:r>
          </a:p>
        </p:txBody>
      </p:sp>
      <p:sp>
        <p:nvSpPr>
          <p:cNvPr id="65" name="Rectangle 49"/>
          <p:cNvSpPr txBox="1"/>
          <p:nvPr/>
        </p:nvSpPr>
        <p:spPr>
          <a:xfrm>
            <a:off x="789910" y="4792113"/>
            <a:ext cx="228981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>
                <a:solidFill>
                  <a:srgbClr val="FFD43B"/>
                </a:solidFill>
              </a:defRPr>
            </a:lvl1pPr>
          </a:lstStyle>
          <a:p>
            <a:pPr/>
            <a:r>
              <a:t>Ruoqing ZHANG</a:t>
            </a:r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20204" y="191810"/>
            <a:ext cx="3688080" cy="1188723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Rectangle: Rounded Corners 4"/>
          <p:cNvSpPr/>
          <p:nvPr/>
        </p:nvSpPr>
        <p:spPr>
          <a:xfrm>
            <a:off x="10968184" y="457086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8" name="Rectangle: Rounded Corners 5"/>
          <p:cNvSpPr/>
          <p:nvPr/>
        </p:nvSpPr>
        <p:spPr>
          <a:xfrm>
            <a:off x="10468298" y="470757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9" name="Rectangle: Rounded Corners 6"/>
          <p:cNvSpPr/>
          <p:nvPr/>
        </p:nvSpPr>
        <p:spPr>
          <a:xfrm>
            <a:off x="10733488" y="4337677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0" name="Rectangle: Rounded Corners 7"/>
          <p:cNvSpPr/>
          <p:nvPr/>
        </p:nvSpPr>
        <p:spPr>
          <a:xfrm>
            <a:off x="10954125" y="478181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1" name="Rectangle: Rounded Corners 8"/>
          <p:cNvSpPr/>
          <p:nvPr/>
        </p:nvSpPr>
        <p:spPr>
          <a:xfrm>
            <a:off x="10243780" y="451900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2" name="Rectangle: Rounded Corners 9"/>
          <p:cNvSpPr/>
          <p:nvPr/>
        </p:nvSpPr>
        <p:spPr>
          <a:xfrm>
            <a:off x="11135520" y="4394234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3" name="Rectangle: Rounded Corners 10"/>
          <p:cNvSpPr/>
          <p:nvPr/>
        </p:nvSpPr>
        <p:spPr>
          <a:xfrm>
            <a:off x="10554978" y="491935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4" name="Rectangle: Rounded Corners 11"/>
          <p:cNvSpPr/>
          <p:nvPr/>
        </p:nvSpPr>
        <p:spPr>
          <a:xfrm>
            <a:off x="10418898" y="422242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5" name="Rectangle: Rounded Corners 12"/>
          <p:cNvSpPr/>
          <p:nvPr/>
        </p:nvSpPr>
        <p:spPr>
          <a:xfrm>
            <a:off x="11324131" y="4716527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6" name="Rectangle: Rounded Corners 13"/>
          <p:cNvSpPr/>
          <p:nvPr/>
        </p:nvSpPr>
        <p:spPr>
          <a:xfrm>
            <a:off x="10042825" y="474470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7" name="Rectangle: Rounded Corners 14"/>
          <p:cNvSpPr/>
          <p:nvPr/>
        </p:nvSpPr>
        <p:spPr>
          <a:xfrm>
            <a:off x="11024707" y="4129234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8" name="Rectangle: Rounded Corners 15"/>
          <p:cNvSpPr/>
          <p:nvPr/>
        </p:nvSpPr>
        <p:spPr>
          <a:xfrm>
            <a:off x="10944049" y="506650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9" name="Rectangle: Rounded Corners 16"/>
          <p:cNvSpPr/>
          <p:nvPr/>
        </p:nvSpPr>
        <p:spPr>
          <a:xfrm>
            <a:off x="9956675" y="429434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0" name="Rectangle: Rounded Corners 17"/>
          <p:cNvSpPr/>
          <p:nvPr/>
        </p:nvSpPr>
        <p:spPr>
          <a:xfrm>
            <a:off x="11590928" y="4446004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1" name="Rectangle: Rounded Corners 18"/>
          <p:cNvSpPr/>
          <p:nvPr/>
        </p:nvSpPr>
        <p:spPr>
          <a:xfrm>
            <a:off x="10148885" y="5073363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2" name="Rectangle: Rounded Corners 19"/>
          <p:cNvSpPr/>
          <p:nvPr/>
        </p:nvSpPr>
        <p:spPr>
          <a:xfrm>
            <a:off x="10572284" y="393000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3" name="Rectangle: Rounded Corners 20"/>
          <p:cNvSpPr/>
          <p:nvPr/>
        </p:nvSpPr>
        <p:spPr>
          <a:xfrm>
            <a:off x="11510982" y="5008026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4" name="Rectangle: Rounded Corners 21"/>
          <p:cNvSpPr/>
          <p:nvPr/>
        </p:nvSpPr>
        <p:spPr>
          <a:xfrm>
            <a:off x="9593691" y="459974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5" name="Rectangle: Rounded Corners 22"/>
          <p:cNvSpPr/>
          <p:nvPr/>
        </p:nvSpPr>
        <p:spPr>
          <a:xfrm>
            <a:off x="11523019" y="4048333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6" name="Rectangle: Rounded Corners 24"/>
          <p:cNvSpPr/>
          <p:nvPr/>
        </p:nvSpPr>
        <p:spPr>
          <a:xfrm>
            <a:off x="9896630" y="3952673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7" name="Rectangle: Rounded Corners 26"/>
          <p:cNvSpPr/>
          <p:nvPr/>
        </p:nvSpPr>
        <p:spPr>
          <a:xfrm>
            <a:off x="9587478" y="506607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8" name="Rectangle: Rounded Corners 27"/>
          <p:cNvSpPr/>
          <p:nvPr/>
        </p:nvSpPr>
        <p:spPr>
          <a:xfrm>
            <a:off x="11011210" y="369320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9" name="Rectangle: Rounded Corners 29"/>
          <p:cNvSpPr/>
          <p:nvPr/>
        </p:nvSpPr>
        <p:spPr>
          <a:xfrm>
            <a:off x="9268149" y="427728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0" name="Rectangle: Rounded Corners 32"/>
          <p:cNvSpPr/>
          <p:nvPr/>
        </p:nvSpPr>
        <p:spPr>
          <a:xfrm>
            <a:off x="10143442" y="3574687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1" name="Rectangle: Rounded Corners 34"/>
          <p:cNvSpPr/>
          <p:nvPr/>
        </p:nvSpPr>
        <p:spPr>
          <a:xfrm>
            <a:off x="9006281" y="485557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2" name="Rectangle: Rounded Corners 37"/>
          <p:cNvSpPr/>
          <p:nvPr/>
        </p:nvSpPr>
        <p:spPr>
          <a:xfrm>
            <a:off x="9199773" y="382467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3" name="Rectangle: Rounded Corners 40"/>
          <p:cNvSpPr/>
          <p:nvPr/>
        </p:nvSpPr>
        <p:spPr>
          <a:xfrm>
            <a:off x="10714197" y="325903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4" name="Rectangle: Rounded Corners 42"/>
          <p:cNvSpPr/>
          <p:nvPr/>
        </p:nvSpPr>
        <p:spPr>
          <a:xfrm>
            <a:off x="8562092" y="4442038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5" name="Rectangle: Rounded Corners 45"/>
          <p:cNvSpPr/>
          <p:nvPr/>
        </p:nvSpPr>
        <p:spPr>
          <a:xfrm>
            <a:off x="9480792" y="332523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6" name="Rectangle: Rounded Corners 4"/>
          <p:cNvSpPr/>
          <p:nvPr/>
        </p:nvSpPr>
        <p:spPr>
          <a:xfrm>
            <a:off x="10846320" y="2304384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7" name="Rectangle: Rounded Corners 5"/>
          <p:cNvSpPr/>
          <p:nvPr/>
        </p:nvSpPr>
        <p:spPr>
          <a:xfrm>
            <a:off x="10346435" y="244108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8" name="Rectangle: Rounded Corners 6"/>
          <p:cNvSpPr/>
          <p:nvPr/>
        </p:nvSpPr>
        <p:spPr>
          <a:xfrm>
            <a:off x="10611625" y="207119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9" name="Rectangle: Rounded Corners 7"/>
          <p:cNvSpPr/>
          <p:nvPr/>
        </p:nvSpPr>
        <p:spPr>
          <a:xfrm>
            <a:off x="10832262" y="251532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0" name="Rectangle: Rounded Corners 8"/>
          <p:cNvSpPr/>
          <p:nvPr/>
        </p:nvSpPr>
        <p:spPr>
          <a:xfrm>
            <a:off x="10121917" y="2252524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1" name="Rectangle: Rounded Corners 9"/>
          <p:cNvSpPr/>
          <p:nvPr/>
        </p:nvSpPr>
        <p:spPr>
          <a:xfrm>
            <a:off x="11013657" y="2127753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2" name="Rectangle: Rounded Corners 10"/>
          <p:cNvSpPr/>
          <p:nvPr/>
        </p:nvSpPr>
        <p:spPr>
          <a:xfrm>
            <a:off x="10433115" y="2652874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3" name="Rectangle: Rounded Corners 11"/>
          <p:cNvSpPr/>
          <p:nvPr/>
        </p:nvSpPr>
        <p:spPr>
          <a:xfrm>
            <a:off x="10297035" y="195594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4" name="Rectangle: Rounded Corners 12"/>
          <p:cNvSpPr/>
          <p:nvPr/>
        </p:nvSpPr>
        <p:spPr>
          <a:xfrm>
            <a:off x="11202268" y="2450046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5" name="Rectangle: Rounded Corners 13"/>
          <p:cNvSpPr/>
          <p:nvPr/>
        </p:nvSpPr>
        <p:spPr>
          <a:xfrm>
            <a:off x="9920962" y="2478227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6" name="Rectangle: Rounded Corners 14"/>
          <p:cNvSpPr/>
          <p:nvPr/>
        </p:nvSpPr>
        <p:spPr>
          <a:xfrm>
            <a:off x="10902844" y="186275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7" name="Rectangle: Rounded Corners 15"/>
          <p:cNvSpPr/>
          <p:nvPr/>
        </p:nvSpPr>
        <p:spPr>
          <a:xfrm>
            <a:off x="10822185" y="280002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8" name="Rectangle: Rounded Corners 16"/>
          <p:cNvSpPr/>
          <p:nvPr/>
        </p:nvSpPr>
        <p:spPr>
          <a:xfrm>
            <a:off x="9834812" y="202785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9" name="Rectangle: Rounded Corners 17"/>
          <p:cNvSpPr/>
          <p:nvPr/>
        </p:nvSpPr>
        <p:spPr>
          <a:xfrm>
            <a:off x="11469065" y="217952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0" name="Rectangle: Rounded Corners 18"/>
          <p:cNvSpPr/>
          <p:nvPr/>
        </p:nvSpPr>
        <p:spPr>
          <a:xfrm>
            <a:off x="10027022" y="280688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1" name="Rectangle: Rounded Corners 20"/>
          <p:cNvSpPr/>
          <p:nvPr/>
        </p:nvSpPr>
        <p:spPr>
          <a:xfrm>
            <a:off x="11389119" y="274154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2" name="Rectangle: Rounded Corners 22"/>
          <p:cNvSpPr/>
          <p:nvPr/>
        </p:nvSpPr>
        <p:spPr>
          <a:xfrm>
            <a:off x="11401156" y="178185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3" name="Rectangle: Rounded Corners 23"/>
          <p:cNvSpPr/>
          <p:nvPr/>
        </p:nvSpPr>
        <p:spPr>
          <a:xfrm>
            <a:off x="10522988" y="3076507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4" name="Rectangle: Rounded Corners 28"/>
          <p:cNvSpPr/>
          <p:nvPr/>
        </p:nvSpPr>
        <p:spPr>
          <a:xfrm>
            <a:off x="11302113" y="3112978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5" name="Rectangle: Rounded Corners 31"/>
          <p:cNvSpPr/>
          <p:nvPr/>
        </p:nvSpPr>
        <p:spPr>
          <a:xfrm>
            <a:off x="9958906" y="325097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6" name="Rectangle: Rounded Corners 6"/>
          <p:cNvSpPr/>
          <p:nvPr/>
        </p:nvSpPr>
        <p:spPr>
          <a:xfrm>
            <a:off x="11670634" y="3247987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7" name="Rectangle: Rounded Corners 11"/>
          <p:cNvSpPr/>
          <p:nvPr/>
        </p:nvSpPr>
        <p:spPr>
          <a:xfrm>
            <a:off x="11356044" y="313273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8" name="Rectangle: Rounded Corners 16"/>
          <p:cNvSpPr/>
          <p:nvPr/>
        </p:nvSpPr>
        <p:spPr>
          <a:xfrm>
            <a:off x="10893821" y="320465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9" name="Rectangle: Rounded Corners 19"/>
          <p:cNvSpPr/>
          <p:nvPr/>
        </p:nvSpPr>
        <p:spPr>
          <a:xfrm>
            <a:off x="11509430" y="284031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0" name="Rectangle: Rounded Corners 24"/>
          <p:cNvSpPr/>
          <p:nvPr/>
        </p:nvSpPr>
        <p:spPr>
          <a:xfrm>
            <a:off x="10833776" y="286298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1" name="Rectangle: Rounded Corners 29"/>
          <p:cNvSpPr/>
          <p:nvPr/>
        </p:nvSpPr>
        <p:spPr>
          <a:xfrm>
            <a:off x="10254462" y="3265246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2" name="Rectangle: Rounded Corners 32"/>
          <p:cNvSpPr/>
          <p:nvPr/>
        </p:nvSpPr>
        <p:spPr>
          <a:xfrm>
            <a:off x="11080587" y="2484997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3" name="Rectangle: Rounded Corners 37"/>
          <p:cNvSpPr/>
          <p:nvPr/>
        </p:nvSpPr>
        <p:spPr>
          <a:xfrm>
            <a:off x="10136919" y="273498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4" name="Rectangle: Rounded Corners 40"/>
          <p:cNvSpPr/>
          <p:nvPr/>
        </p:nvSpPr>
        <p:spPr>
          <a:xfrm>
            <a:off x="11651343" y="216934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5" name="Rectangle: Rounded Corners 45"/>
          <p:cNvSpPr/>
          <p:nvPr/>
        </p:nvSpPr>
        <p:spPr>
          <a:xfrm>
            <a:off x="10417938" y="2235542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6" name="Rectangle: Rounded Corners 6"/>
          <p:cNvSpPr/>
          <p:nvPr/>
        </p:nvSpPr>
        <p:spPr>
          <a:xfrm>
            <a:off x="9750674" y="271884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DF741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7" name="Rectangle: Rounded Corners 11"/>
          <p:cNvSpPr/>
          <p:nvPr/>
        </p:nvSpPr>
        <p:spPr>
          <a:xfrm>
            <a:off x="9436085" y="260359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8" name="Rectangle: Rounded Corners 16"/>
          <p:cNvSpPr/>
          <p:nvPr/>
        </p:nvSpPr>
        <p:spPr>
          <a:xfrm>
            <a:off x="8973862" y="2675509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9" name="Rectangle: Rounded Corners 19"/>
          <p:cNvSpPr/>
          <p:nvPr/>
        </p:nvSpPr>
        <p:spPr>
          <a:xfrm>
            <a:off x="9589471" y="231117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556256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30" name="Rectangle: Rounded Corners 24"/>
          <p:cNvSpPr/>
          <p:nvPr/>
        </p:nvSpPr>
        <p:spPr>
          <a:xfrm>
            <a:off x="8913817" y="2333841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31" name="Rectangle: Rounded Corners 29"/>
          <p:cNvSpPr/>
          <p:nvPr/>
        </p:nvSpPr>
        <p:spPr>
          <a:xfrm>
            <a:off x="8285336" y="265845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32" name="Rectangle: Rounded Corners 32"/>
          <p:cNvSpPr/>
          <p:nvPr/>
        </p:nvSpPr>
        <p:spPr>
          <a:xfrm>
            <a:off x="9160628" y="1955855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33" name="Rectangle: Rounded Corners 37"/>
          <p:cNvSpPr/>
          <p:nvPr/>
        </p:nvSpPr>
        <p:spPr>
          <a:xfrm>
            <a:off x="8216959" y="220584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34" name="Rectangle: Rounded Corners 40"/>
          <p:cNvSpPr/>
          <p:nvPr/>
        </p:nvSpPr>
        <p:spPr>
          <a:xfrm>
            <a:off x="9731383" y="164020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2F9E54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35" name="Rectangle: Rounded Corners 45"/>
          <p:cNvSpPr/>
          <p:nvPr/>
        </p:nvSpPr>
        <p:spPr>
          <a:xfrm>
            <a:off x="8497978" y="1706400"/>
            <a:ext cx="133351" cy="133351"/>
          </a:xfrm>
          <a:prstGeom prst="roundRect">
            <a:avLst>
              <a:gd name="adj" fmla="val 50000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ABM in Hantavirus Spreading</a:t>
            </a:r>
          </a:p>
        </p:txBody>
      </p:sp>
      <p:sp>
        <p:nvSpPr>
          <p:cNvPr id="206" name="Straight Connector 2"/>
          <p:cNvSpPr/>
          <p:nvPr/>
        </p:nvSpPr>
        <p:spPr>
          <a:xfrm>
            <a:off x="685800" y="742950"/>
            <a:ext cx="4457700" cy="0"/>
          </a:xfrm>
          <a:prstGeom prst="line">
            <a:avLst/>
          </a:prstGeom>
          <a:ln w="38100">
            <a:solidFill>
              <a:srgbClr val="14D9FF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207" name="Picture 52" descr="Picture 5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4970" y="1368323"/>
            <a:ext cx="1475361" cy="7071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Picture 54" descr="Picture 5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4970" y="2977467"/>
            <a:ext cx="1475361" cy="71329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56" descr="Picture 5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4970" y="4592707"/>
            <a:ext cx="1475361" cy="7071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319642" y="1739900"/>
            <a:ext cx="9652001" cy="3378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tangle 1"/>
          <p:cNvSpPr txBox="1"/>
          <p:nvPr/>
        </p:nvSpPr>
        <p:spPr>
          <a:xfrm>
            <a:off x="670963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Round 1 (Build basic model by Agent)</a:t>
            </a:r>
          </a:p>
        </p:txBody>
      </p:sp>
      <p:sp>
        <p:nvSpPr>
          <p:cNvPr id="213" name="Straight Connector 2"/>
          <p:cNvSpPr/>
          <p:nvPr/>
        </p:nvSpPr>
        <p:spPr>
          <a:xfrm>
            <a:off x="685800" y="742950"/>
            <a:ext cx="4457700" cy="0"/>
          </a:xfrm>
          <a:prstGeom prst="line">
            <a:avLst/>
          </a:prstGeom>
          <a:ln w="38100">
            <a:solidFill>
              <a:srgbClr val="14D9FF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214" name="hantavirus_ship_powerpoint.gif" descr="hantavirus_ship_powerpoint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29513" y="1319343"/>
            <a:ext cx="7501004" cy="42193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4be0f458bbd5863c65ecd046f92e4a78.png" descr="4be0f458bbd5863c65ecd046f92e4a7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239" y="2188773"/>
            <a:ext cx="4263496" cy="20049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Rectangle 1"/>
          <p:cNvSpPr txBox="1"/>
          <p:nvPr/>
        </p:nvSpPr>
        <p:spPr>
          <a:xfrm>
            <a:off x="670963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Round 2 (Adjust the rules)</a:t>
            </a:r>
          </a:p>
        </p:txBody>
      </p:sp>
      <p:sp>
        <p:nvSpPr>
          <p:cNvPr id="218" name="Straight Connector 2"/>
          <p:cNvSpPr/>
          <p:nvPr/>
        </p:nvSpPr>
        <p:spPr>
          <a:xfrm>
            <a:off x="685800" y="742950"/>
            <a:ext cx="4457700" cy="0"/>
          </a:xfrm>
          <a:prstGeom prst="line">
            <a:avLst/>
          </a:prstGeom>
          <a:ln w="38100">
            <a:solidFill>
              <a:srgbClr val="14D9FF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219" name="b05dd17e4760e71141cb9e19ea4c01d6.png" descr="b05dd17e4760e71141cb9e19ea4c01d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5316" y="2145740"/>
            <a:ext cx="4566678" cy="16693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hantavirus_ship_powerpoint_updated.gif" descr="hantavirus_ship_powerpoint_updated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69667" y="1088088"/>
            <a:ext cx="7494460" cy="42156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1"/>
          <p:cNvSpPr txBox="1"/>
          <p:nvPr/>
        </p:nvSpPr>
        <p:spPr>
          <a:xfrm>
            <a:off x="670963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Have a try!</a:t>
            </a:r>
          </a:p>
        </p:txBody>
      </p:sp>
      <p:sp>
        <p:nvSpPr>
          <p:cNvPr id="223" name="Straight Connector 2"/>
          <p:cNvSpPr/>
          <p:nvPr/>
        </p:nvSpPr>
        <p:spPr>
          <a:xfrm>
            <a:off x="685800" y="742950"/>
            <a:ext cx="4457700" cy="0"/>
          </a:xfrm>
          <a:prstGeom prst="line">
            <a:avLst/>
          </a:prstGeom>
          <a:ln w="38100">
            <a:solidFill>
              <a:srgbClr val="14D9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4" name="Cells transfer in tissue"/>
          <p:cNvSpPr/>
          <p:nvPr/>
        </p:nvSpPr>
        <p:spPr>
          <a:xfrm>
            <a:off x="1861480" y="4541941"/>
            <a:ext cx="1995963" cy="1111656"/>
          </a:xfrm>
          <a:prstGeom prst="roundRect">
            <a:avLst>
              <a:gd name="adj" fmla="val 23846"/>
            </a:avLst>
          </a:prstGeom>
          <a:solidFill>
            <a:schemeClr val="accent6">
              <a:satOff val="-16066"/>
              <a:lumOff val="29117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chemeClr val="accent1">
                    <a:lumOff val="-5921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Cells transfer in tissue</a:t>
            </a:r>
          </a:p>
        </p:txBody>
      </p:sp>
      <p:sp>
        <p:nvSpPr>
          <p:cNvPr id="225" name="Using AI to build an Agent-Based model for the problem you are interested in."/>
          <p:cNvSpPr/>
          <p:nvPr/>
        </p:nvSpPr>
        <p:spPr>
          <a:xfrm>
            <a:off x="1860298" y="1152398"/>
            <a:ext cx="5408636" cy="1111656"/>
          </a:xfrm>
          <a:prstGeom prst="roundRect">
            <a:avLst>
              <a:gd name="adj" fmla="val 23846"/>
            </a:avLst>
          </a:prstGeom>
          <a:solidFill>
            <a:schemeClr val="accent5">
              <a:satOff val="-19524"/>
              <a:lumOff val="30098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 sz="23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Using AI to build an Agent-Based model for the problem you are interested in.</a:t>
            </a:r>
          </a:p>
        </p:txBody>
      </p:sp>
      <p:sp>
        <p:nvSpPr>
          <p:cNvPr id="226" name="Cell self-organization"/>
          <p:cNvSpPr/>
          <p:nvPr/>
        </p:nvSpPr>
        <p:spPr>
          <a:xfrm>
            <a:off x="1861480" y="3062517"/>
            <a:ext cx="1995963" cy="1111656"/>
          </a:xfrm>
          <a:prstGeom prst="roundRect">
            <a:avLst>
              <a:gd name="adj" fmla="val 23846"/>
            </a:avLst>
          </a:prstGeom>
          <a:solidFill>
            <a:schemeClr val="accent6">
              <a:satOff val="-16066"/>
              <a:lumOff val="29117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chemeClr val="accent1">
                    <a:lumOff val="-5921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Cell self-organization</a:t>
            </a:r>
          </a:p>
        </p:txBody>
      </p:sp>
      <p:sp>
        <p:nvSpPr>
          <p:cNvPr id="227" name="Honeybee colonies search for food sources"/>
          <p:cNvSpPr/>
          <p:nvPr/>
        </p:nvSpPr>
        <p:spPr>
          <a:xfrm>
            <a:off x="4316610" y="3062517"/>
            <a:ext cx="1995963" cy="1111656"/>
          </a:xfrm>
          <a:prstGeom prst="roundRect">
            <a:avLst>
              <a:gd name="adj" fmla="val 23846"/>
            </a:avLst>
          </a:prstGeom>
          <a:solidFill>
            <a:schemeClr val="accent6">
              <a:satOff val="-16066"/>
              <a:lumOff val="29117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chemeClr val="accent1">
                    <a:lumOff val="-5921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Honeybee colonies search for food sources</a:t>
            </a:r>
          </a:p>
        </p:txBody>
      </p:sp>
      <p:sp>
        <p:nvSpPr>
          <p:cNvPr id="228" name="Microbial social interactions"/>
          <p:cNvSpPr/>
          <p:nvPr/>
        </p:nvSpPr>
        <p:spPr>
          <a:xfrm>
            <a:off x="6771740" y="3062517"/>
            <a:ext cx="1995963" cy="1111656"/>
          </a:xfrm>
          <a:prstGeom prst="roundRect">
            <a:avLst>
              <a:gd name="adj" fmla="val 23846"/>
            </a:avLst>
          </a:prstGeom>
          <a:solidFill>
            <a:schemeClr val="accent6">
              <a:satOff val="-16066"/>
              <a:lumOff val="29117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chemeClr val="accent1">
                    <a:lumOff val="-5921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Microbial social interactions</a:t>
            </a:r>
          </a:p>
        </p:txBody>
      </p:sp>
      <p:sp>
        <p:nvSpPr>
          <p:cNvPr id="229" name="Species migration"/>
          <p:cNvSpPr/>
          <p:nvPr/>
        </p:nvSpPr>
        <p:spPr>
          <a:xfrm>
            <a:off x="4316610" y="4541941"/>
            <a:ext cx="1995963" cy="1111656"/>
          </a:xfrm>
          <a:prstGeom prst="roundRect">
            <a:avLst>
              <a:gd name="adj" fmla="val 23846"/>
            </a:avLst>
          </a:prstGeom>
          <a:solidFill>
            <a:schemeClr val="accent6">
              <a:satOff val="-16066"/>
              <a:lumOff val="29117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chemeClr val="accent1">
                    <a:lumOff val="-5921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Species migration</a:t>
            </a:r>
          </a:p>
        </p:txBody>
      </p:sp>
      <p:sp>
        <p:nvSpPr>
          <p:cNvPr id="230" name="Competition between species for limited resources"/>
          <p:cNvSpPr/>
          <p:nvPr/>
        </p:nvSpPr>
        <p:spPr>
          <a:xfrm>
            <a:off x="6771740" y="4541941"/>
            <a:ext cx="1995963" cy="1111656"/>
          </a:xfrm>
          <a:prstGeom prst="roundRect">
            <a:avLst>
              <a:gd name="adj" fmla="val 23846"/>
            </a:avLst>
          </a:prstGeom>
          <a:solidFill>
            <a:schemeClr val="accent6">
              <a:satOff val="-16066"/>
              <a:lumOff val="29117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chemeClr val="accent1">
                    <a:lumOff val="-5921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Competition between species for limited resources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Reference and AI Disclosure</a:t>
            </a:r>
          </a:p>
        </p:txBody>
      </p:sp>
      <p:sp>
        <p:nvSpPr>
          <p:cNvPr id="233" name="Straight Connector 2"/>
          <p:cNvSpPr/>
          <p:nvPr/>
        </p:nvSpPr>
        <p:spPr>
          <a:xfrm>
            <a:off x="685800" y="742950"/>
            <a:ext cx="4457700" cy="0"/>
          </a:xfrm>
          <a:prstGeom prst="line">
            <a:avLst/>
          </a:prstGeom>
          <a:ln w="38100">
            <a:solidFill>
              <a:srgbClr val="14D9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4" name="Rectangle 6"/>
          <p:cNvSpPr txBox="1"/>
          <p:nvPr/>
        </p:nvSpPr>
        <p:spPr>
          <a:xfrm>
            <a:off x="902969" y="1428422"/>
            <a:ext cx="251461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1200">
                <a:solidFill>
                  <a:srgbClr val="14D9FF"/>
                </a:solidFill>
              </a:defRPr>
            </a:lvl1pPr>
          </a:lstStyle>
          <a:p>
            <a:pPr/>
            <a:r>
              <a:t>1.</a:t>
            </a:r>
          </a:p>
        </p:txBody>
      </p:sp>
      <p:sp>
        <p:nvSpPr>
          <p:cNvPr id="235" name="Rectangle 8"/>
          <p:cNvSpPr txBox="1"/>
          <p:nvPr/>
        </p:nvSpPr>
        <p:spPr>
          <a:xfrm>
            <a:off x="902969" y="2171372"/>
            <a:ext cx="251461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1200">
                <a:solidFill>
                  <a:srgbClr val="00F2A0"/>
                </a:solidFill>
              </a:defRPr>
            </a:lvl1pPr>
          </a:lstStyle>
          <a:p>
            <a:pPr/>
            <a:r>
              <a:t>2.</a:t>
            </a:r>
          </a:p>
        </p:txBody>
      </p:sp>
      <p:sp>
        <p:nvSpPr>
          <p:cNvPr id="236" name="Rectangle 10"/>
          <p:cNvSpPr txBox="1"/>
          <p:nvPr/>
        </p:nvSpPr>
        <p:spPr>
          <a:xfrm>
            <a:off x="902969" y="2914322"/>
            <a:ext cx="251461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1200">
                <a:solidFill>
                  <a:srgbClr val="FF2D8D"/>
                </a:solidFill>
              </a:defRPr>
            </a:lvl1pPr>
          </a:lstStyle>
          <a:p>
            <a:pPr/>
            <a:r>
              <a:t>3.</a:t>
            </a:r>
          </a:p>
        </p:txBody>
      </p:sp>
      <p:sp>
        <p:nvSpPr>
          <p:cNvPr id="237" name="Rectangle 13"/>
          <p:cNvSpPr txBox="1"/>
          <p:nvPr/>
        </p:nvSpPr>
        <p:spPr>
          <a:xfrm>
            <a:off x="1188720" y="1307161"/>
            <a:ext cx="9814560" cy="490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300">
                <a:solidFill>
                  <a:srgbClr val="F8FAF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Craig W. Reynolds. 1987. Flocks, herds and schools: A distributed behavioral model. SIGGRAPH Comput. Graph. 21, 4 (July 1987), 25–34. </a:t>
            </a:r>
            <a:r>
              <a:rPr u="sng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hlinkClick r:id="rId2" invalidUrl="" action="" tgtFrame="" tooltip="" history="1" highlightClick="0" endSnd="0"/>
              </a:rPr>
              <a:t>https://doi.org/10.1145/37402.37406</a:t>
            </a:r>
            <a:r>
              <a:t> </a:t>
            </a:r>
          </a:p>
        </p:txBody>
      </p:sp>
      <p:sp>
        <p:nvSpPr>
          <p:cNvPr id="238" name="Rectangle 15"/>
          <p:cNvSpPr txBox="1"/>
          <p:nvPr/>
        </p:nvSpPr>
        <p:spPr>
          <a:xfrm>
            <a:off x="1188720" y="2151711"/>
            <a:ext cx="9814560" cy="287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300">
                <a:solidFill>
                  <a:srgbClr val="F8FAF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Kim Sneppen, Rabbit–Fox–Snake–Plant ABM v29. </a:t>
            </a:r>
            <a:r>
              <a:rPr u="sng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hlinkClick r:id="rId3" invalidUrl="" action="" tgtFrame="" tooltip="" history="1" highlightClick="0" endSnd="0"/>
              </a:rPr>
              <a:t>https://kimsneppen.github.io/models/rabbit_fox_snake_plants_v29.html</a:t>
            </a:r>
            <a:r>
              <a:t> </a:t>
            </a:r>
          </a:p>
        </p:txBody>
      </p:sp>
      <p:sp>
        <p:nvSpPr>
          <p:cNvPr id="239" name="Palash Sarkar. 2000. A brief history of cellular automata. ACM Comput. Surv. 32, 1 (March 2000), 80–107. https://doi.org/10.1145/349194.349202"/>
          <p:cNvSpPr txBox="1"/>
          <p:nvPr/>
        </p:nvSpPr>
        <p:spPr>
          <a:xfrm>
            <a:off x="1175018" y="2914322"/>
            <a:ext cx="9865597" cy="287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90000"/>
              </a:lnSpc>
              <a:defRPr sz="13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Palash Sarkar. 2000. A brief history of cellular automata. ACM Comput. Surv. 32, 1 (March 2000), 80–107. </a:t>
            </a:r>
            <a:r>
              <a:rPr u="sng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hlinkClick r:id="rId4" invalidUrl="" action="" tgtFrame="" tooltip="" history="1" highlightClick="0" endSnd="0"/>
              </a:rPr>
              <a:t>https://doi.org/10.1145/349194.349202</a:t>
            </a:r>
            <a:r>
              <a:t> </a:t>
            </a:r>
          </a:p>
        </p:txBody>
      </p:sp>
      <p:sp>
        <p:nvSpPr>
          <p:cNvPr id="240" name="Rectangle 10"/>
          <p:cNvSpPr txBox="1"/>
          <p:nvPr/>
        </p:nvSpPr>
        <p:spPr>
          <a:xfrm>
            <a:off x="902969" y="3657272"/>
            <a:ext cx="251461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1200">
                <a:solidFill>
                  <a:srgbClr val="FFF135"/>
                </a:solidFill>
              </a:defRPr>
            </a:lvl1pPr>
          </a:lstStyle>
          <a:p>
            <a:pPr/>
            <a:r>
              <a:t>4.</a:t>
            </a:r>
          </a:p>
        </p:txBody>
      </p:sp>
      <p:sp>
        <p:nvSpPr>
          <p:cNvPr id="241" name="Alfred Fournier et.al. Hantavirus and Disease Prevention. 2025. https://extension.arizona.edu/publication/hantavirus-and-disease-prevention"/>
          <p:cNvSpPr txBox="1"/>
          <p:nvPr/>
        </p:nvSpPr>
        <p:spPr>
          <a:xfrm>
            <a:off x="1170685" y="3657272"/>
            <a:ext cx="9406736" cy="4712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90000"/>
              </a:lnSpc>
              <a:defRPr sz="13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Alfred Fournier et.al. Hantavirus and Disease Prevention. 2025. </a:t>
            </a:r>
            <a:r>
              <a:rPr u="sng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hlinkClick r:id="rId5" invalidUrl="" action="" tgtFrame="" tooltip="" history="1" highlightClick="0" endSnd="0"/>
              </a:rPr>
              <a:t>https://extension.arizona.edu/publication/hantavirus-and-disease-prevention</a:t>
            </a:r>
            <a:r>
              <a:t> </a:t>
            </a:r>
          </a:p>
        </p:txBody>
      </p:sp>
      <p:sp>
        <p:nvSpPr>
          <p:cNvPr id="242" name="In this tutorial，ChatGPT5.5 and Codex were used to organize slide text, polish text, adjust powerpoint background, generate code and generate schematic. All content has been reviewed and revised by the presenter."/>
          <p:cNvSpPr txBox="1"/>
          <p:nvPr/>
        </p:nvSpPr>
        <p:spPr>
          <a:xfrm>
            <a:off x="913782" y="4871179"/>
            <a:ext cx="7502361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5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In this tutorial，ChatGPT5.5 and Codex were used to organize slide text, polish text, adjust powerpoint background, generate code and generate schematic. All content has been reviewed and revised by the presenter.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Fox-Rabbit-Snake-Plant</a:t>
            </a:r>
          </a:p>
        </p:txBody>
      </p:sp>
      <p:sp>
        <p:nvSpPr>
          <p:cNvPr id="138" name="Straight Connector 2"/>
          <p:cNvSpPr/>
          <p:nvPr/>
        </p:nvSpPr>
        <p:spPr>
          <a:xfrm>
            <a:off x="685800" y="742950"/>
            <a:ext cx="4457700" cy="0"/>
          </a:xfrm>
          <a:prstGeom prst="line">
            <a:avLst/>
          </a:prstGeom>
          <a:ln w="38100">
            <a:solidFill>
              <a:srgbClr val="DF741A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139" name="Picture 35" descr="Picture 3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2450" y="1319234"/>
            <a:ext cx="7052961" cy="3850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ODE model</a:t>
            </a:r>
          </a:p>
        </p:txBody>
      </p:sp>
      <p:sp>
        <p:nvSpPr>
          <p:cNvPr id="142" name="Straight Connector 2"/>
          <p:cNvSpPr/>
          <p:nvPr/>
        </p:nvSpPr>
        <p:spPr>
          <a:xfrm>
            <a:off x="685800" y="698125"/>
            <a:ext cx="4457700" cy="1"/>
          </a:xfrm>
          <a:prstGeom prst="line">
            <a:avLst/>
          </a:prstGeom>
          <a:ln w="38100">
            <a:solidFill>
              <a:srgbClr val="FFD43B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143" name="Picture 32" descr="Picture 3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3160" y="4076441"/>
            <a:ext cx="5426141" cy="13287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Picture 34" descr="Picture 3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1000" y="1295162"/>
            <a:ext cx="5426141" cy="25505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Picture 36" descr="Picture 36"/>
          <p:cNvPicPr>
            <a:picLocks noChangeAspect="1"/>
          </p:cNvPicPr>
          <p:nvPr/>
        </p:nvPicPr>
        <p:blipFill>
          <a:blip r:embed="rId4">
            <a:extLst/>
          </a:blip>
          <a:srcRect l="50596" t="7060" r="0" b="49019"/>
          <a:stretch>
            <a:fillRect/>
          </a:stretch>
        </p:blipFill>
        <p:spPr>
          <a:xfrm>
            <a:off x="6768354" y="3731759"/>
            <a:ext cx="4457701" cy="25820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Picture 37" descr="Picture 37"/>
          <p:cNvPicPr>
            <a:picLocks noChangeAspect="1"/>
          </p:cNvPicPr>
          <p:nvPr/>
        </p:nvPicPr>
        <p:blipFill>
          <a:blip r:embed="rId4">
            <a:extLst/>
          </a:blip>
          <a:srcRect l="0" t="7058" r="50000" b="49021"/>
          <a:stretch>
            <a:fillRect/>
          </a:stretch>
        </p:blipFill>
        <p:spPr>
          <a:xfrm>
            <a:off x="6768354" y="1054243"/>
            <a:ext cx="4457701" cy="2551283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But do we have other ways to build the model?"/>
          <p:cNvSpPr txBox="1"/>
          <p:nvPr/>
        </p:nvSpPr>
        <p:spPr>
          <a:xfrm>
            <a:off x="459812" y="5472426"/>
            <a:ext cx="5805711" cy="938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i="1" sz="3000">
                <a:solidFill>
                  <a:schemeClr val="accent4">
                    <a:satOff val="-16629"/>
                    <a:lumOff val="27647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But do we have other ways to build the model?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John Conway's Game of Life</a:t>
            </a:r>
          </a:p>
        </p:txBody>
      </p:sp>
      <p:sp>
        <p:nvSpPr>
          <p:cNvPr id="150" name="Straight Connector 2"/>
          <p:cNvSpPr/>
          <p:nvPr/>
        </p:nvSpPr>
        <p:spPr>
          <a:xfrm>
            <a:off x="685800" y="698125"/>
            <a:ext cx="4457700" cy="1"/>
          </a:xfrm>
          <a:prstGeom prst="line">
            <a:avLst/>
          </a:prstGeom>
          <a:ln w="38100">
            <a:solidFill>
              <a:srgbClr val="FFD43B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151" name="image2.gif" descr="image2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21143" y="1658485"/>
            <a:ext cx="5143501" cy="4114801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Alive cell: survives with 2 or 3 live neighbors.…"/>
          <p:cNvSpPr txBox="1"/>
          <p:nvPr/>
        </p:nvSpPr>
        <p:spPr>
          <a:xfrm>
            <a:off x="662153" y="2241186"/>
            <a:ext cx="4999463" cy="1541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Alive cell: survives with 2 or 3 live neighbors.</a:t>
            </a:r>
          </a:p>
          <a:p>
            <a:pPr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Dead cell: becomes alive with exactly 3 live neighbors.</a:t>
            </a:r>
          </a:p>
          <a:p>
            <a:pPr lvl="2" indent="0"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Otherwise: the cell is dead in the next generation.</a:t>
            </a:r>
          </a:p>
        </p:txBody>
      </p:sp>
      <p:sp>
        <p:nvSpPr>
          <p:cNvPr id="153" name="Rectangle 1"/>
          <p:cNvSpPr txBox="1"/>
          <p:nvPr/>
        </p:nvSpPr>
        <p:spPr>
          <a:xfrm>
            <a:off x="639860" y="1756752"/>
            <a:ext cx="1655312" cy="470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i="1" sz="2700">
                <a:solidFill>
                  <a:srgbClr val="F8FAF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Rules: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Cellular Automata</a:t>
            </a:r>
          </a:p>
        </p:txBody>
      </p:sp>
      <p:sp>
        <p:nvSpPr>
          <p:cNvPr id="156" name="Straight Connector 2"/>
          <p:cNvSpPr/>
          <p:nvPr/>
        </p:nvSpPr>
        <p:spPr>
          <a:xfrm>
            <a:off x="685800" y="698125"/>
            <a:ext cx="4457700" cy="1"/>
          </a:xfrm>
          <a:prstGeom prst="line">
            <a:avLst/>
          </a:prstGeom>
          <a:ln w="38100">
            <a:solidFill>
              <a:srgbClr val="FFD43B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157" name="image.gif" descr="image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88718" y="1062945"/>
            <a:ext cx="5219701" cy="3212124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Each square is one cell. Black means 1/on; white means 0/off."/>
          <p:cNvSpPr txBox="1"/>
          <p:nvPr/>
        </p:nvSpPr>
        <p:spPr>
          <a:xfrm>
            <a:off x="1198245" y="1104681"/>
            <a:ext cx="3432810" cy="664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Each square is one cell. Black means 1/on; white means 0/off.</a:t>
            </a:r>
          </a:p>
        </p:txBody>
      </p:sp>
      <p:sp>
        <p:nvSpPr>
          <p:cNvPr id="159" name="A new cell is calculated from the three cells above it: left, center, right."/>
          <p:cNvSpPr txBox="1"/>
          <p:nvPr/>
        </p:nvSpPr>
        <p:spPr>
          <a:xfrm>
            <a:off x="1198245" y="2044481"/>
            <a:ext cx="3432810" cy="956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A new cell is calculated from the three cells above it: left, center, right.</a:t>
            </a:r>
          </a:p>
        </p:txBody>
      </p:sp>
      <p:sp>
        <p:nvSpPr>
          <p:cNvPr id="160" name="Black result for 100, 011, 010, or 001. All other triples become white."/>
          <p:cNvSpPr txBox="1"/>
          <p:nvPr/>
        </p:nvSpPr>
        <p:spPr>
          <a:xfrm>
            <a:off x="1198245" y="3276381"/>
            <a:ext cx="3432810" cy="956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Black result for 100, 011, 010, or 001. All other triples become white.</a:t>
            </a:r>
          </a:p>
        </p:txBody>
      </p:sp>
      <p:sp>
        <p:nvSpPr>
          <p:cNvPr id="161" name="One starting cell grows into a pattern"/>
          <p:cNvSpPr txBox="1"/>
          <p:nvPr/>
        </p:nvSpPr>
        <p:spPr>
          <a:xfrm>
            <a:off x="5777288" y="4462444"/>
            <a:ext cx="5242561" cy="372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One starting cell grows into a pattern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Agent Base Model</a:t>
            </a:r>
          </a:p>
        </p:txBody>
      </p:sp>
      <p:sp>
        <p:nvSpPr>
          <p:cNvPr id="164" name="TextBox 58"/>
          <p:cNvSpPr txBox="1"/>
          <p:nvPr/>
        </p:nvSpPr>
        <p:spPr>
          <a:xfrm>
            <a:off x="320677" y="6522248"/>
            <a:ext cx="7368774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u="sng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hlinkClick r:id="rId2" invalidUrl="" action="" tgtFrame="" tooltip="" history="1" highlightClick="0" endSnd="0"/>
              </a:rPr>
              <a:t>https://kimsneppen.github.io/models/rabbit_fox_snake_plants_v29.html</a:t>
            </a:r>
            <a:r>
              <a:t> </a:t>
            </a:r>
          </a:p>
        </p:txBody>
      </p:sp>
      <p:pic>
        <p:nvPicPr>
          <p:cNvPr id="165" name="1a27750fe43edbc8529857effdce70ca.png" descr="1a27750fe43edbc8529857effdce70ca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52823" y="719540"/>
            <a:ext cx="5327417" cy="541892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‘Instead of writing a single master equation for the entire population, we first describe how each individual behaves, interacts and evolves, and then allow population-level regularities to emerge spontaneously from massive individual interactions.’   (F"/>
          <p:cNvSpPr txBox="1"/>
          <p:nvPr/>
        </p:nvSpPr>
        <p:spPr>
          <a:xfrm>
            <a:off x="556542" y="1151467"/>
            <a:ext cx="5129879" cy="1833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‘Instead of writing a single master equation for the entire population, we first describe how each individual behaves, interacts and evolves, and then allow population-level regularities to emerge spontaneously from massive individual interactions.’   (From ChatGPT 5.4)</a:t>
            </a:r>
          </a:p>
        </p:txBody>
      </p:sp>
      <p:pic>
        <p:nvPicPr>
          <p:cNvPr id="167" name="Picture 35" descr="Picture 3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6542" y="3492986"/>
            <a:ext cx="5129879" cy="2800394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Straight Connector 2"/>
          <p:cNvSpPr/>
          <p:nvPr/>
        </p:nvSpPr>
        <p:spPr>
          <a:xfrm>
            <a:off x="685800" y="698125"/>
            <a:ext cx="4457700" cy="1"/>
          </a:xfrm>
          <a:prstGeom prst="line">
            <a:avLst/>
          </a:prstGeom>
          <a:ln w="38100">
            <a:solidFill>
              <a:srgbClr val="FFD43B"/>
            </a:solidFill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Structure of ABM</a:t>
            </a:r>
          </a:p>
        </p:txBody>
      </p:sp>
      <p:sp>
        <p:nvSpPr>
          <p:cNvPr id="171" name="Straight Connector 2"/>
          <p:cNvSpPr/>
          <p:nvPr/>
        </p:nvSpPr>
        <p:spPr>
          <a:xfrm>
            <a:off x="685800" y="698125"/>
            <a:ext cx="4457700" cy="1"/>
          </a:xfrm>
          <a:prstGeom prst="line">
            <a:avLst/>
          </a:prstGeom>
          <a:ln w="38100">
            <a:solidFill>
              <a:srgbClr val="FFD43B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172" name="Picture 52" descr="Picture 5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1020" y="750196"/>
            <a:ext cx="1801483" cy="8635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Picture 54" descr="Picture 5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95738" y="750196"/>
            <a:ext cx="1786250" cy="86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Picture 56" descr="Picture 5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90000" y="750196"/>
            <a:ext cx="1801650" cy="86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1a27750fe43edbc8529857effdce70ca.png" descr="1a27750fe43edbc8529857effdce70ca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59962" y="1713869"/>
            <a:ext cx="3944502" cy="4012251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A 10 × 10 grid with randomly distributed growing plants"/>
          <p:cNvSpPr/>
          <p:nvPr/>
        </p:nvSpPr>
        <p:spPr>
          <a:xfrm>
            <a:off x="728128" y="3020095"/>
            <a:ext cx="1767200" cy="2336709"/>
          </a:xfrm>
          <a:prstGeom prst="roundRect">
            <a:avLst>
              <a:gd name="adj" fmla="val 15000"/>
            </a:avLst>
          </a:prstGeom>
          <a:solidFill>
            <a:schemeClr val="accent4">
              <a:lumOff val="-8941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A 10 × 10 grid with randomly distributed growing plants</a:t>
            </a:r>
          </a:p>
        </p:txBody>
      </p:sp>
      <p:sp>
        <p:nvSpPr>
          <p:cNvPr id="177" name="Fox"/>
          <p:cNvSpPr/>
          <p:nvPr/>
        </p:nvSpPr>
        <p:spPr>
          <a:xfrm>
            <a:off x="3072955" y="2219152"/>
            <a:ext cx="1276206" cy="666768"/>
          </a:xfrm>
          <a:prstGeom prst="roundRect">
            <a:avLst>
              <a:gd name="adj" fmla="val 39756"/>
            </a:avLst>
          </a:prstGeom>
          <a:solidFill>
            <a:schemeClr val="accent6">
              <a:lumOff val="-8352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Fox</a:t>
            </a:r>
          </a:p>
        </p:txBody>
      </p:sp>
      <p:sp>
        <p:nvSpPr>
          <p:cNvPr id="178" name="Foxes hunt rabbits in the wilderness and reproduce."/>
          <p:cNvSpPr/>
          <p:nvPr/>
        </p:nvSpPr>
        <p:spPr>
          <a:xfrm>
            <a:off x="5607225" y="1808995"/>
            <a:ext cx="1767200" cy="1449821"/>
          </a:xfrm>
          <a:prstGeom prst="roundRect">
            <a:avLst>
              <a:gd name="adj" fmla="val 18284"/>
            </a:avLst>
          </a:prstGeom>
          <a:solidFill>
            <a:schemeClr val="accent2">
              <a:satOff val="-15952"/>
              <a:lumOff val="-11098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Foxes hunt rabbits in the wilderness and reproduce. </a:t>
            </a:r>
          </a:p>
        </p:txBody>
      </p:sp>
      <p:sp>
        <p:nvSpPr>
          <p:cNvPr id="179" name="Snake"/>
          <p:cNvSpPr/>
          <p:nvPr/>
        </p:nvSpPr>
        <p:spPr>
          <a:xfrm>
            <a:off x="3054327" y="5490978"/>
            <a:ext cx="1294834" cy="666768"/>
          </a:xfrm>
          <a:prstGeom prst="roundRect">
            <a:avLst>
              <a:gd name="adj" fmla="val 39756"/>
            </a:avLst>
          </a:prstGeom>
          <a:solidFill>
            <a:schemeClr val="accent6">
              <a:lumOff val="-8352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Snake</a:t>
            </a:r>
          </a:p>
        </p:txBody>
      </p:sp>
      <p:sp>
        <p:nvSpPr>
          <p:cNvPr id="180" name="Rabbit"/>
          <p:cNvSpPr/>
          <p:nvPr/>
        </p:nvSpPr>
        <p:spPr>
          <a:xfrm>
            <a:off x="3063641" y="3855065"/>
            <a:ext cx="1294834" cy="666768"/>
          </a:xfrm>
          <a:prstGeom prst="roundRect">
            <a:avLst>
              <a:gd name="adj" fmla="val 39756"/>
            </a:avLst>
          </a:prstGeom>
          <a:solidFill>
            <a:schemeClr val="accent6">
              <a:lumOff val="-8352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Rabbit</a:t>
            </a:r>
          </a:p>
        </p:txBody>
      </p:sp>
      <p:sp>
        <p:nvSpPr>
          <p:cNvPr id="181" name="Rabbits feed on plants and reproduce."/>
          <p:cNvSpPr/>
          <p:nvPr/>
        </p:nvSpPr>
        <p:spPr>
          <a:xfrm>
            <a:off x="5614925" y="3463539"/>
            <a:ext cx="1767200" cy="1449821"/>
          </a:xfrm>
          <a:prstGeom prst="roundRect">
            <a:avLst>
              <a:gd name="adj" fmla="val 18284"/>
            </a:avLst>
          </a:prstGeom>
          <a:solidFill>
            <a:schemeClr val="accent2">
              <a:satOff val="-15952"/>
              <a:lumOff val="-11098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Rabbits feed on plants and reproduce.</a:t>
            </a:r>
          </a:p>
        </p:txBody>
      </p:sp>
      <p:sp>
        <p:nvSpPr>
          <p:cNvPr id="182" name="Snakes prey on rabbits in woodlands and reproduce."/>
          <p:cNvSpPr/>
          <p:nvPr/>
        </p:nvSpPr>
        <p:spPr>
          <a:xfrm>
            <a:off x="5607225" y="5099452"/>
            <a:ext cx="1767200" cy="1449821"/>
          </a:xfrm>
          <a:prstGeom prst="roundRect">
            <a:avLst>
              <a:gd name="adj" fmla="val 18284"/>
            </a:avLst>
          </a:prstGeom>
          <a:solidFill>
            <a:schemeClr val="accent2">
              <a:satOff val="-15952"/>
              <a:lumOff val="-11098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Snakes prey on rabbits in woodlands and reproduce.</a:t>
            </a:r>
          </a:p>
        </p:txBody>
      </p:sp>
      <p:sp>
        <p:nvSpPr>
          <p:cNvPr id="183" name="Arrow"/>
          <p:cNvSpPr/>
          <p:nvPr/>
        </p:nvSpPr>
        <p:spPr>
          <a:xfrm rot="10800000">
            <a:off x="4424535" y="2401406"/>
            <a:ext cx="1115016" cy="302261"/>
          </a:xfrm>
          <a:prstGeom prst="rightArrow">
            <a:avLst>
              <a:gd name="adj1" fmla="val 32723"/>
              <a:gd name="adj2" fmla="val 190917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4" name="Arrow"/>
          <p:cNvSpPr/>
          <p:nvPr/>
        </p:nvSpPr>
        <p:spPr>
          <a:xfrm rot="10800000">
            <a:off x="4424535" y="4037319"/>
            <a:ext cx="1115016" cy="302261"/>
          </a:xfrm>
          <a:prstGeom prst="rightArrow">
            <a:avLst>
              <a:gd name="adj1" fmla="val 32723"/>
              <a:gd name="adj2" fmla="val 190917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5" name="Arrow"/>
          <p:cNvSpPr/>
          <p:nvPr/>
        </p:nvSpPr>
        <p:spPr>
          <a:xfrm rot="10800000">
            <a:off x="4424535" y="5673232"/>
            <a:ext cx="1115016" cy="302260"/>
          </a:xfrm>
          <a:prstGeom prst="rightArrow">
            <a:avLst>
              <a:gd name="adj1" fmla="val 32723"/>
              <a:gd name="adj2" fmla="val 190917"/>
            </a:avLst>
          </a:prstGeom>
          <a:solidFill>
            <a:srgbClr val="AAB0BD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6" name="Rabbit"/>
          <p:cNvSpPr/>
          <p:nvPr/>
        </p:nvSpPr>
        <p:spPr>
          <a:xfrm>
            <a:off x="3394169" y="3314314"/>
            <a:ext cx="538656" cy="5666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15" h="21208" fill="norm" stroke="1" extrusionOk="0">
                <a:moveTo>
                  <a:pt x="10210" y="0"/>
                </a:moveTo>
                <a:cubicBezTo>
                  <a:pt x="9556" y="-13"/>
                  <a:pt x="9380" y="416"/>
                  <a:pt x="9455" y="1046"/>
                </a:cubicBezTo>
                <a:cubicBezTo>
                  <a:pt x="9571" y="2017"/>
                  <a:pt x="10078" y="4648"/>
                  <a:pt x="12499" y="6197"/>
                </a:cubicBezTo>
                <a:cubicBezTo>
                  <a:pt x="12642" y="6287"/>
                  <a:pt x="12670" y="6482"/>
                  <a:pt x="12560" y="6604"/>
                </a:cubicBezTo>
                <a:cubicBezTo>
                  <a:pt x="12147" y="7071"/>
                  <a:pt x="12142" y="7803"/>
                  <a:pt x="12197" y="8355"/>
                </a:cubicBezTo>
                <a:cubicBezTo>
                  <a:pt x="12213" y="8535"/>
                  <a:pt x="12054" y="8685"/>
                  <a:pt x="11866" y="8658"/>
                </a:cubicBezTo>
                <a:cubicBezTo>
                  <a:pt x="6209" y="8000"/>
                  <a:pt x="656" y="10419"/>
                  <a:pt x="1492" y="18312"/>
                </a:cubicBezTo>
                <a:cubicBezTo>
                  <a:pt x="1509" y="18450"/>
                  <a:pt x="1421" y="18619"/>
                  <a:pt x="1277" y="18614"/>
                </a:cubicBezTo>
                <a:cubicBezTo>
                  <a:pt x="969" y="18598"/>
                  <a:pt x="464" y="18175"/>
                  <a:pt x="134" y="18657"/>
                </a:cubicBezTo>
                <a:cubicBezTo>
                  <a:pt x="-356" y="19368"/>
                  <a:pt x="568" y="21219"/>
                  <a:pt x="1845" y="21208"/>
                </a:cubicBezTo>
                <a:cubicBezTo>
                  <a:pt x="3298" y="21203"/>
                  <a:pt x="11437" y="21208"/>
                  <a:pt x="12400" y="21208"/>
                </a:cubicBezTo>
                <a:cubicBezTo>
                  <a:pt x="13363" y="21208"/>
                  <a:pt x="13033" y="20451"/>
                  <a:pt x="12510" y="20058"/>
                </a:cubicBezTo>
                <a:cubicBezTo>
                  <a:pt x="12146" y="19787"/>
                  <a:pt x="11641" y="19528"/>
                  <a:pt x="11013" y="19315"/>
                </a:cubicBezTo>
                <a:cubicBezTo>
                  <a:pt x="10755" y="19230"/>
                  <a:pt x="10755" y="18875"/>
                  <a:pt x="11013" y="18785"/>
                </a:cubicBezTo>
                <a:cubicBezTo>
                  <a:pt x="11707" y="18541"/>
                  <a:pt x="12318" y="18280"/>
                  <a:pt x="12687" y="18110"/>
                </a:cubicBezTo>
                <a:cubicBezTo>
                  <a:pt x="12868" y="18025"/>
                  <a:pt x="13083" y="18143"/>
                  <a:pt x="13100" y="18339"/>
                </a:cubicBezTo>
                <a:cubicBezTo>
                  <a:pt x="13193" y="19214"/>
                  <a:pt x="13518" y="21203"/>
                  <a:pt x="14553" y="21203"/>
                </a:cubicBezTo>
                <a:cubicBezTo>
                  <a:pt x="15356" y="21203"/>
                  <a:pt x="15581" y="21203"/>
                  <a:pt x="16225" y="21203"/>
                </a:cubicBezTo>
                <a:cubicBezTo>
                  <a:pt x="16868" y="21203"/>
                  <a:pt x="16468" y="20386"/>
                  <a:pt x="15543" y="19998"/>
                </a:cubicBezTo>
                <a:cubicBezTo>
                  <a:pt x="14712" y="19648"/>
                  <a:pt x="15504" y="17193"/>
                  <a:pt x="15674" y="16705"/>
                </a:cubicBezTo>
                <a:cubicBezTo>
                  <a:pt x="15691" y="16651"/>
                  <a:pt x="15730" y="16604"/>
                  <a:pt x="15774" y="16572"/>
                </a:cubicBezTo>
                <a:cubicBezTo>
                  <a:pt x="16082" y="16344"/>
                  <a:pt x="17349" y="15363"/>
                  <a:pt x="17910" y="14042"/>
                </a:cubicBezTo>
                <a:cubicBezTo>
                  <a:pt x="18411" y="12870"/>
                  <a:pt x="18350" y="11782"/>
                  <a:pt x="18300" y="11352"/>
                </a:cubicBezTo>
                <a:cubicBezTo>
                  <a:pt x="18284" y="11235"/>
                  <a:pt x="18350" y="11125"/>
                  <a:pt x="18460" y="11072"/>
                </a:cubicBezTo>
                <a:cubicBezTo>
                  <a:pt x="18873" y="10876"/>
                  <a:pt x="19532" y="10832"/>
                  <a:pt x="19852" y="10339"/>
                </a:cubicBezTo>
                <a:cubicBezTo>
                  <a:pt x="20374" y="9554"/>
                  <a:pt x="21244" y="8774"/>
                  <a:pt x="20787" y="8085"/>
                </a:cubicBezTo>
                <a:cubicBezTo>
                  <a:pt x="20545" y="7719"/>
                  <a:pt x="20386" y="7645"/>
                  <a:pt x="19379" y="6802"/>
                </a:cubicBezTo>
                <a:cubicBezTo>
                  <a:pt x="18592" y="6139"/>
                  <a:pt x="18663" y="5268"/>
                  <a:pt x="15586" y="4748"/>
                </a:cubicBezTo>
                <a:cubicBezTo>
                  <a:pt x="15460" y="4727"/>
                  <a:pt x="15345" y="4669"/>
                  <a:pt x="15306" y="4552"/>
                </a:cubicBezTo>
                <a:cubicBezTo>
                  <a:pt x="15301" y="4531"/>
                  <a:pt x="15301" y="4509"/>
                  <a:pt x="15301" y="4483"/>
                </a:cubicBezTo>
                <a:cubicBezTo>
                  <a:pt x="15345" y="3263"/>
                  <a:pt x="14844" y="1592"/>
                  <a:pt x="13925" y="680"/>
                </a:cubicBezTo>
                <a:cubicBezTo>
                  <a:pt x="12857" y="-381"/>
                  <a:pt x="12449" y="-68"/>
                  <a:pt x="12339" y="759"/>
                </a:cubicBezTo>
                <a:cubicBezTo>
                  <a:pt x="12213" y="685"/>
                  <a:pt x="12086" y="616"/>
                  <a:pt x="11954" y="552"/>
                </a:cubicBezTo>
                <a:cubicBezTo>
                  <a:pt x="11168" y="174"/>
                  <a:pt x="10603" y="8"/>
                  <a:pt x="10210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chemeClr val="accent1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7" name="Fox"/>
          <p:cNvSpPr/>
          <p:nvPr/>
        </p:nvSpPr>
        <p:spPr>
          <a:xfrm>
            <a:off x="3226035" y="1725473"/>
            <a:ext cx="970046" cy="4998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0" h="21569" fill="norm" stroke="1" extrusionOk="0">
                <a:moveTo>
                  <a:pt x="17882" y="0"/>
                </a:moveTo>
                <a:cubicBezTo>
                  <a:pt x="17569" y="42"/>
                  <a:pt x="17309" y="987"/>
                  <a:pt x="17142" y="2170"/>
                </a:cubicBezTo>
                <a:cubicBezTo>
                  <a:pt x="17126" y="2285"/>
                  <a:pt x="17088" y="2388"/>
                  <a:pt x="17034" y="2451"/>
                </a:cubicBezTo>
                <a:cubicBezTo>
                  <a:pt x="16629" y="2943"/>
                  <a:pt x="16246" y="3802"/>
                  <a:pt x="15917" y="4283"/>
                </a:cubicBezTo>
                <a:cubicBezTo>
                  <a:pt x="15356" y="5111"/>
                  <a:pt x="14092" y="5634"/>
                  <a:pt x="13304" y="5330"/>
                </a:cubicBezTo>
                <a:cubicBezTo>
                  <a:pt x="12332" y="4953"/>
                  <a:pt x="10977" y="4546"/>
                  <a:pt x="9687" y="4578"/>
                </a:cubicBezTo>
                <a:cubicBezTo>
                  <a:pt x="9622" y="4578"/>
                  <a:pt x="9558" y="4577"/>
                  <a:pt x="9493" y="4588"/>
                </a:cubicBezTo>
                <a:cubicBezTo>
                  <a:pt x="8003" y="4546"/>
                  <a:pt x="4877" y="4818"/>
                  <a:pt x="3268" y="7362"/>
                </a:cubicBezTo>
                <a:cubicBezTo>
                  <a:pt x="3241" y="7394"/>
                  <a:pt x="3219" y="7435"/>
                  <a:pt x="3187" y="7477"/>
                </a:cubicBezTo>
                <a:cubicBezTo>
                  <a:pt x="1729" y="9613"/>
                  <a:pt x="342" y="15582"/>
                  <a:pt x="2" y="18032"/>
                </a:cubicBezTo>
                <a:cubicBezTo>
                  <a:pt x="-9" y="18126"/>
                  <a:pt x="29" y="18209"/>
                  <a:pt x="83" y="18199"/>
                </a:cubicBezTo>
                <a:cubicBezTo>
                  <a:pt x="288" y="18126"/>
                  <a:pt x="478" y="17990"/>
                  <a:pt x="639" y="17823"/>
                </a:cubicBezTo>
                <a:cubicBezTo>
                  <a:pt x="666" y="17791"/>
                  <a:pt x="694" y="17842"/>
                  <a:pt x="688" y="17895"/>
                </a:cubicBezTo>
                <a:cubicBezTo>
                  <a:pt x="570" y="18795"/>
                  <a:pt x="483" y="19590"/>
                  <a:pt x="445" y="20208"/>
                </a:cubicBezTo>
                <a:cubicBezTo>
                  <a:pt x="440" y="20281"/>
                  <a:pt x="472" y="20355"/>
                  <a:pt x="510" y="20355"/>
                </a:cubicBezTo>
                <a:cubicBezTo>
                  <a:pt x="1168" y="20376"/>
                  <a:pt x="2393" y="19686"/>
                  <a:pt x="2836" y="16776"/>
                </a:cubicBezTo>
                <a:cubicBezTo>
                  <a:pt x="3338" y="13446"/>
                  <a:pt x="3993" y="10639"/>
                  <a:pt x="4867" y="9613"/>
                </a:cubicBezTo>
                <a:cubicBezTo>
                  <a:pt x="4905" y="9571"/>
                  <a:pt x="4953" y="9614"/>
                  <a:pt x="4953" y="9708"/>
                </a:cubicBezTo>
                <a:cubicBezTo>
                  <a:pt x="4969" y="10577"/>
                  <a:pt x="5077" y="11583"/>
                  <a:pt x="5385" y="12421"/>
                </a:cubicBezTo>
                <a:cubicBezTo>
                  <a:pt x="5423" y="12525"/>
                  <a:pt x="5428" y="12672"/>
                  <a:pt x="5390" y="12787"/>
                </a:cubicBezTo>
                <a:cubicBezTo>
                  <a:pt x="5147" y="13510"/>
                  <a:pt x="4711" y="14284"/>
                  <a:pt x="3976" y="15038"/>
                </a:cubicBezTo>
                <a:cubicBezTo>
                  <a:pt x="3820" y="15195"/>
                  <a:pt x="3712" y="15455"/>
                  <a:pt x="3685" y="15748"/>
                </a:cubicBezTo>
                <a:cubicBezTo>
                  <a:pt x="3404" y="18701"/>
                  <a:pt x="3220" y="21171"/>
                  <a:pt x="3749" y="21517"/>
                </a:cubicBezTo>
                <a:lnTo>
                  <a:pt x="4931" y="21517"/>
                </a:lnTo>
                <a:cubicBezTo>
                  <a:pt x="4931" y="21517"/>
                  <a:pt x="5389" y="20221"/>
                  <a:pt x="4374" y="20378"/>
                </a:cubicBezTo>
                <a:cubicBezTo>
                  <a:pt x="4321" y="20388"/>
                  <a:pt x="4278" y="20292"/>
                  <a:pt x="4283" y="20198"/>
                </a:cubicBezTo>
                <a:cubicBezTo>
                  <a:pt x="4413" y="18083"/>
                  <a:pt x="4575" y="17215"/>
                  <a:pt x="6200" y="15895"/>
                </a:cubicBezTo>
                <a:cubicBezTo>
                  <a:pt x="6259" y="15843"/>
                  <a:pt x="6324" y="15947"/>
                  <a:pt x="6308" y="16072"/>
                </a:cubicBezTo>
                <a:cubicBezTo>
                  <a:pt x="6254" y="16491"/>
                  <a:pt x="6194" y="16857"/>
                  <a:pt x="6151" y="17119"/>
                </a:cubicBezTo>
                <a:cubicBezTo>
                  <a:pt x="6102" y="17412"/>
                  <a:pt x="6145" y="17716"/>
                  <a:pt x="6264" y="17957"/>
                </a:cubicBezTo>
                <a:lnTo>
                  <a:pt x="7863" y="21173"/>
                </a:lnTo>
                <a:cubicBezTo>
                  <a:pt x="7971" y="21393"/>
                  <a:pt x="8137" y="21517"/>
                  <a:pt x="8315" y="21517"/>
                </a:cubicBezTo>
                <a:lnTo>
                  <a:pt x="9439" y="21517"/>
                </a:lnTo>
                <a:cubicBezTo>
                  <a:pt x="9725" y="20344"/>
                  <a:pt x="8985" y="20366"/>
                  <a:pt x="8710" y="20407"/>
                </a:cubicBezTo>
                <a:cubicBezTo>
                  <a:pt x="8651" y="20418"/>
                  <a:pt x="8591" y="20365"/>
                  <a:pt x="8553" y="20260"/>
                </a:cubicBezTo>
                <a:lnTo>
                  <a:pt x="7679" y="17747"/>
                </a:lnTo>
                <a:cubicBezTo>
                  <a:pt x="7577" y="17454"/>
                  <a:pt x="7603" y="17089"/>
                  <a:pt x="7743" y="16838"/>
                </a:cubicBezTo>
                <a:cubicBezTo>
                  <a:pt x="8019" y="16346"/>
                  <a:pt x="8483" y="15426"/>
                  <a:pt x="8823" y="14253"/>
                </a:cubicBezTo>
                <a:cubicBezTo>
                  <a:pt x="8861" y="14127"/>
                  <a:pt x="8926" y="14044"/>
                  <a:pt x="9002" y="14044"/>
                </a:cubicBezTo>
                <a:cubicBezTo>
                  <a:pt x="9553" y="13991"/>
                  <a:pt x="10211" y="14042"/>
                  <a:pt x="11139" y="14439"/>
                </a:cubicBezTo>
                <a:cubicBezTo>
                  <a:pt x="11463" y="14576"/>
                  <a:pt x="11788" y="14692"/>
                  <a:pt x="12106" y="14786"/>
                </a:cubicBezTo>
                <a:cubicBezTo>
                  <a:pt x="12155" y="14797"/>
                  <a:pt x="12181" y="14889"/>
                  <a:pt x="12165" y="14973"/>
                </a:cubicBezTo>
                <a:cubicBezTo>
                  <a:pt x="11609" y="17590"/>
                  <a:pt x="11010" y="21213"/>
                  <a:pt x="11804" y="21517"/>
                </a:cubicBezTo>
                <a:lnTo>
                  <a:pt x="13110" y="21517"/>
                </a:lnTo>
                <a:cubicBezTo>
                  <a:pt x="13110" y="21517"/>
                  <a:pt x="13321" y="20272"/>
                  <a:pt x="12403" y="20345"/>
                </a:cubicBezTo>
                <a:cubicBezTo>
                  <a:pt x="12349" y="20345"/>
                  <a:pt x="12305" y="20241"/>
                  <a:pt x="12327" y="20136"/>
                </a:cubicBezTo>
                <a:cubicBezTo>
                  <a:pt x="12689" y="18387"/>
                  <a:pt x="13461" y="16502"/>
                  <a:pt x="14071" y="15225"/>
                </a:cubicBezTo>
                <a:cubicBezTo>
                  <a:pt x="14115" y="15141"/>
                  <a:pt x="14185" y="15162"/>
                  <a:pt x="14206" y="15277"/>
                </a:cubicBezTo>
                <a:cubicBezTo>
                  <a:pt x="14617" y="17298"/>
                  <a:pt x="15295" y="19979"/>
                  <a:pt x="16197" y="21330"/>
                </a:cubicBezTo>
                <a:cubicBezTo>
                  <a:pt x="16300" y="21487"/>
                  <a:pt x="16435" y="21569"/>
                  <a:pt x="16575" y="21569"/>
                </a:cubicBezTo>
                <a:lnTo>
                  <a:pt x="17661" y="21569"/>
                </a:lnTo>
                <a:cubicBezTo>
                  <a:pt x="17661" y="21569"/>
                  <a:pt x="17920" y="20221"/>
                  <a:pt x="16825" y="20378"/>
                </a:cubicBezTo>
                <a:cubicBezTo>
                  <a:pt x="16749" y="20388"/>
                  <a:pt x="16672" y="20323"/>
                  <a:pt x="16624" y="20208"/>
                </a:cubicBezTo>
                <a:cubicBezTo>
                  <a:pt x="16176" y="19119"/>
                  <a:pt x="15587" y="17017"/>
                  <a:pt x="15981" y="14672"/>
                </a:cubicBezTo>
                <a:cubicBezTo>
                  <a:pt x="16008" y="14525"/>
                  <a:pt x="16062" y="14397"/>
                  <a:pt x="16138" y="14345"/>
                </a:cubicBezTo>
                <a:cubicBezTo>
                  <a:pt x="16365" y="14188"/>
                  <a:pt x="16564" y="13991"/>
                  <a:pt x="16732" y="13782"/>
                </a:cubicBezTo>
                <a:cubicBezTo>
                  <a:pt x="17531" y="12735"/>
                  <a:pt x="18076" y="9384"/>
                  <a:pt x="18589" y="8861"/>
                </a:cubicBezTo>
                <a:cubicBezTo>
                  <a:pt x="18767" y="8683"/>
                  <a:pt x="18966" y="8597"/>
                  <a:pt x="19166" y="8628"/>
                </a:cubicBezTo>
                <a:cubicBezTo>
                  <a:pt x="19512" y="8681"/>
                  <a:pt x="19858" y="8775"/>
                  <a:pt x="20074" y="8786"/>
                </a:cubicBezTo>
                <a:cubicBezTo>
                  <a:pt x="20376" y="8806"/>
                  <a:pt x="20781" y="8808"/>
                  <a:pt x="20916" y="8242"/>
                </a:cubicBezTo>
                <a:cubicBezTo>
                  <a:pt x="20932" y="8159"/>
                  <a:pt x="20970" y="8106"/>
                  <a:pt x="21013" y="8085"/>
                </a:cubicBezTo>
                <a:cubicBezTo>
                  <a:pt x="21424" y="7907"/>
                  <a:pt x="21580" y="7309"/>
                  <a:pt x="21580" y="7058"/>
                </a:cubicBezTo>
                <a:cubicBezTo>
                  <a:pt x="21591" y="6786"/>
                  <a:pt x="20618" y="5982"/>
                  <a:pt x="20327" y="5720"/>
                </a:cubicBezTo>
                <a:cubicBezTo>
                  <a:pt x="20035" y="5458"/>
                  <a:pt x="19933" y="4787"/>
                  <a:pt x="19863" y="4221"/>
                </a:cubicBezTo>
                <a:cubicBezTo>
                  <a:pt x="19771" y="3457"/>
                  <a:pt x="19491" y="3047"/>
                  <a:pt x="19254" y="2827"/>
                </a:cubicBezTo>
                <a:cubicBezTo>
                  <a:pt x="19221" y="2796"/>
                  <a:pt x="19205" y="2713"/>
                  <a:pt x="19227" y="2651"/>
                </a:cubicBezTo>
                <a:cubicBezTo>
                  <a:pt x="19459" y="1907"/>
                  <a:pt x="19652" y="1153"/>
                  <a:pt x="19544" y="1028"/>
                </a:cubicBezTo>
                <a:cubicBezTo>
                  <a:pt x="19398" y="860"/>
                  <a:pt x="18876" y="1280"/>
                  <a:pt x="18368" y="1898"/>
                </a:cubicBezTo>
                <a:cubicBezTo>
                  <a:pt x="18330" y="1950"/>
                  <a:pt x="18276" y="1897"/>
                  <a:pt x="18270" y="1803"/>
                </a:cubicBezTo>
                <a:cubicBezTo>
                  <a:pt x="18211" y="934"/>
                  <a:pt x="18098" y="-31"/>
                  <a:pt x="17882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chemeClr val="accent1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8" name="Snake"/>
          <p:cNvSpPr/>
          <p:nvPr/>
        </p:nvSpPr>
        <p:spPr>
          <a:xfrm>
            <a:off x="3301437" y="4969952"/>
            <a:ext cx="819242" cy="5666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1" h="19996" fill="norm" stroke="1" extrusionOk="0">
                <a:moveTo>
                  <a:pt x="8210" y="0"/>
                </a:moveTo>
                <a:cubicBezTo>
                  <a:pt x="5882" y="0"/>
                  <a:pt x="3553" y="2189"/>
                  <a:pt x="3553" y="6567"/>
                </a:cubicBezTo>
                <a:cubicBezTo>
                  <a:pt x="3553" y="11364"/>
                  <a:pt x="6181" y="12910"/>
                  <a:pt x="6181" y="15814"/>
                </a:cubicBezTo>
                <a:cubicBezTo>
                  <a:pt x="6181" y="18718"/>
                  <a:pt x="3778" y="18466"/>
                  <a:pt x="3772" y="16089"/>
                </a:cubicBezTo>
                <a:cubicBezTo>
                  <a:pt x="3767" y="10245"/>
                  <a:pt x="758" y="10576"/>
                  <a:pt x="142" y="12786"/>
                </a:cubicBezTo>
                <a:cubicBezTo>
                  <a:pt x="-179" y="13935"/>
                  <a:pt x="99" y="14758"/>
                  <a:pt x="442" y="15279"/>
                </a:cubicBezTo>
                <a:cubicBezTo>
                  <a:pt x="602" y="15524"/>
                  <a:pt x="902" y="15323"/>
                  <a:pt x="838" y="15005"/>
                </a:cubicBezTo>
                <a:cubicBezTo>
                  <a:pt x="747" y="14550"/>
                  <a:pt x="689" y="14015"/>
                  <a:pt x="796" y="13610"/>
                </a:cubicBezTo>
                <a:cubicBezTo>
                  <a:pt x="1101" y="12411"/>
                  <a:pt x="2589" y="11835"/>
                  <a:pt x="2519" y="16227"/>
                </a:cubicBezTo>
                <a:cubicBezTo>
                  <a:pt x="2434" y="21594"/>
                  <a:pt x="7561" y="20935"/>
                  <a:pt x="7561" y="16037"/>
                </a:cubicBezTo>
                <a:cubicBezTo>
                  <a:pt x="7561" y="12562"/>
                  <a:pt x="5308" y="10505"/>
                  <a:pt x="5313" y="6553"/>
                </a:cubicBezTo>
                <a:cubicBezTo>
                  <a:pt x="5318" y="1569"/>
                  <a:pt x="10839" y="1272"/>
                  <a:pt x="11074" y="6242"/>
                </a:cubicBezTo>
                <a:cubicBezTo>
                  <a:pt x="11240" y="9760"/>
                  <a:pt x="8510" y="10541"/>
                  <a:pt x="8510" y="15301"/>
                </a:cubicBezTo>
                <a:cubicBezTo>
                  <a:pt x="8510" y="21456"/>
                  <a:pt x="14355" y="21600"/>
                  <a:pt x="14569" y="15489"/>
                </a:cubicBezTo>
                <a:cubicBezTo>
                  <a:pt x="14628" y="13849"/>
                  <a:pt x="15346" y="13185"/>
                  <a:pt x="15924" y="12911"/>
                </a:cubicBezTo>
                <a:cubicBezTo>
                  <a:pt x="16015" y="13142"/>
                  <a:pt x="16213" y="13381"/>
                  <a:pt x="16642" y="13337"/>
                </a:cubicBezTo>
                <a:cubicBezTo>
                  <a:pt x="17439" y="13250"/>
                  <a:pt x="19001" y="11948"/>
                  <a:pt x="19124" y="11522"/>
                </a:cubicBezTo>
                <a:cubicBezTo>
                  <a:pt x="19156" y="11421"/>
                  <a:pt x="19157" y="11212"/>
                  <a:pt x="19136" y="10980"/>
                </a:cubicBezTo>
                <a:cubicBezTo>
                  <a:pt x="20506" y="10561"/>
                  <a:pt x="20607" y="10606"/>
                  <a:pt x="21421" y="10678"/>
                </a:cubicBezTo>
                <a:cubicBezTo>
                  <a:pt x="21105" y="10461"/>
                  <a:pt x="20657" y="10403"/>
                  <a:pt x="20362" y="10389"/>
                </a:cubicBezTo>
                <a:cubicBezTo>
                  <a:pt x="20624" y="10194"/>
                  <a:pt x="21003" y="9862"/>
                  <a:pt x="21207" y="9479"/>
                </a:cubicBezTo>
                <a:cubicBezTo>
                  <a:pt x="20506" y="10043"/>
                  <a:pt x="20430" y="10144"/>
                  <a:pt x="19071" y="10599"/>
                </a:cubicBezTo>
                <a:cubicBezTo>
                  <a:pt x="19017" y="10368"/>
                  <a:pt x="18937" y="10158"/>
                  <a:pt x="18830" y="10064"/>
                </a:cubicBezTo>
                <a:cubicBezTo>
                  <a:pt x="18551" y="9818"/>
                  <a:pt x="16988" y="9514"/>
                  <a:pt x="16126" y="9962"/>
                </a:cubicBezTo>
                <a:cubicBezTo>
                  <a:pt x="15661" y="10201"/>
                  <a:pt x="15532" y="10534"/>
                  <a:pt x="15511" y="10779"/>
                </a:cubicBezTo>
                <a:cubicBezTo>
                  <a:pt x="14702" y="11040"/>
                  <a:pt x="13044" y="11986"/>
                  <a:pt x="12948" y="15331"/>
                </a:cubicBezTo>
                <a:cubicBezTo>
                  <a:pt x="12857" y="18502"/>
                  <a:pt x="10244" y="18407"/>
                  <a:pt x="10153" y="15344"/>
                </a:cubicBezTo>
                <a:cubicBezTo>
                  <a:pt x="10056" y="11956"/>
                  <a:pt x="12868" y="10988"/>
                  <a:pt x="12868" y="6567"/>
                </a:cubicBezTo>
                <a:cubicBezTo>
                  <a:pt x="12868" y="2189"/>
                  <a:pt x="10539" y="0"/>
                  <a:pt x="8210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chemeClr val="accent1"/>
            </a:solidFill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Emergence</a:t>
            </a:r>
          </a:p>
        </p:txBody>
      </p:sp>
      <p:sp>
        <p:nvSpPr>
          <p:cNvPr id="191" name="Straight Connector 2"/>
          <p:cNvSpPr/>
          <p:nvPr/>
        </p:nvSpPr>
        <p:spPr>
          <a:xfrm>
            <a:off x="685800" y="742950"/>
            <a:ext cx="4457700" cy="0"/>
          </a:xfrm>
          <a:prstGeom prst="line">
            <a:avLst/>
          </a:prstGeom>
          <a:ln w="38100">
            <a:solidFill>
              <a:srgbClr val="14D9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2" name="Rectangle 6"/>
          <p:cNvSpPr txBox="1"/>
          <p:nvPr/>
        </p:nvSpPr>
        <p:spPr>
          <a:xfrm>
            <a:off x="10468579" y="1247587"/>
            <a:ext cx="1453292" cy="42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400">
                <a:solidFill>
                  <a:srgbClr val="F2AA8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Group</a:t>
            </a:r>
          </a:p>
        </p:txBody>
      </p:sp>
      <p:sp>
        <p:nvSpPr>
          <p:cNvPr id="193" name="Rectangle 7"/>
          <p:cNvSpPr txBox="1"/>
          <p:nvPr/>
        </p:nvSpPr>
        <p:spPr>
          <a:xfrm>
            <a:off x="7583401" y="1247587"/>
            <a:ext cx="1453292" cy="42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b="1" sz="2400">
                <a:solidFill>
                  <a:srgbClr val="D86EC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Individual</a:t>
            </a:r>
          </a:p>
        </p:txBody>
      </p:sp>
      <p:pic>
        <p:nvPicPr>
          <p:cNvPr id="194" name="image2.gif" descr="image2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647" y="1612115"/>
            <a:ext cx="7220684" cy="4171951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1. Avoid birds that are too close."/>
          <p:cNvSpPr/>
          <p:nvPr/>
        </p:nvSpPr>
        <p:spPr>
          <a:xfrm>
            <a:off x="7398843" y="1808995"/>
            <a:ext cx="1995963" cy="1111656"/>
          </a:xfrm>
          <a:prstGeom prst="roundRect">
            <a:avLst>
              <a:gd name="adj" fmla="val 23846"/>
            </a:avLst>
          </a:prstGeom>
          <a:solidFill>
            <a:schemeClr val="accent5">
              <a:satOff val="-19524"/>
              <a:lumOff val="30098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1. Avoid birds that are too close. </a:t>
            </a:r>
          </a:p>
        </p:txBody>
      </p:sp>
      <p:sp>
        <p:nvSpPr>
          <p:cNvPr id="196" name="2. Fly toward the average direction of neighboring birds."/>
          <p:cNvSpPr/>
          <p:nvPr/>
        </p:nvSpPr>
        <p:spPr>
          <a:xfrm>
            <a:off x="7398843" y="3142262"/>
            <a:ext cx="1995963" cy="1111656"/>
          </a:xfrm>
          <a:prstGeom prst="roundRect">
            <a:avLst>
              <a:gd name="adj" fmla="val 23846"/>
            </a:avLst>
          </a:prstGeom>
          <a:solidFill>
            <a:schemeClr val="accent5">
              <a:satOff val="-19524"/>
              <a:lumOff val="30098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2. Fly toward the average direction of neighboring birds. </a:t>
            </a:r>
          </a:p>
        </p:txBody>
      </p:sp>
      <p:sp>
        <p:nvSpPr>
          <p:cNvPr id="197" name="3. Move closer to the centre of neighboring birds."/>
          <p:cNvSpPr/>
          <p:nvPr/>
        </p:nvSpPr>
        <p:spPr>
          <a:xfrm>
            <a:off x="7398843" y="4475529"/>
            <a:ext cx="1995963" cy="1111657"/>
          </a:xfrm>
          <a:prstGeom prst="roundRect">
            <a:avLst>
              <a:gd name="adj" fmla="val 23846"/>
            </a:avLst>
          </a:prstGeom>
          <a:solidFill>
            <a:schemeClr val="accent5">
              <a:satOff val="-19524"/>
              <a:lumOff val="30098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3. Move closer to the centre of neighboring birds. </a:t>
            </a:r>
          </a:p>
        </p:txBody>
      </p:sp>
      <p:sp>
        <p:nvSpPr>
          <p:cNvPr id="198" name="Birds fly in neat formations.neighboring birds."/>
          <p:cNvSpPr/>
          <p:nvPr/>
        </p:nvSpPr>
        <p:spPr>
          <a:xfrm>
            <a:off x="9955019" y="3142262"/>
            <a:ext cx="1995963" cy="1111656"/>
          </a:xfrm>
          <a:prstGeom prst="roundRect">
            <a:avLst>
              <a:gd name="adj" fmla="val 23846"/>
            </a:avLst>
          </a:prstGeom>
          <a:solidFill>
            <a:schemeClr val="accent2">
              <a:satOff val="-15952"/>
              <a:lumOff val="-11098"/>
            </a:schemeClr>
          </a:solidFill>
          <a:ln w="1905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 defTabSz="457200"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Birds fly in neat formations.neighboring birds.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12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Rectangle 1"/>
          <p:cNvSpPr txBox="1"/>
          <p:nvPr/>
        </p:nvSpPr>
        <p:spPr>
          <a:xfrm>
            <a:off x="731519" y="211194"/>
            <a:ext cx="10195561" cy="434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2700">
                <a:solidFill>
                  <a:srgbClr val="F8FAFC"/>
                </a:solidFill>
              </a:defRPr>
            </a:lvl1pPr>
          </a:lstStyle>
          <a:p>
            <a:pPr/>
            <a:r>
              <a:t>ABM in Epidemic</a:t>
            </a:r>
          </a:p>
        </p:txBody>
      </p:sp>
      <p:sp>
        <p:nvSpPr>
          <p:cNvPr id="201" name="Straight Connector 2"/>
          <p:cNvSpPr/>
          <p:nvPr/>
        </p:nvSpPr>
        <p:spPr>
          <a:xfrm>
            <a:off x="685800" y="742950"/>
            <a:ext cx="4457700" cy="0"/>
          </a:xfrm>
          <a:prstGeom prst="line">
            <a:avLst/>
          </a:prstGeom>
          <a:ln w="38100">
            <a:solidFill>
              <a:srgbClr val="14D9FF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202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800" y="959223"/>
            <a:ext cx="4231996" cy="49395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c19b2f7288b1b4b2dc194323fb9c52a2.png" descr="c19b2f7288b1b4b2dc194323fb9c52a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99252" y="902151"/>
            <a:ext cx="5442445" cy="50536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